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70" r:id="rId18"/>
    <p:sldId id="272" r:id="rId19"/>
    <p:sldId id="288" r:id="rId20"/>
    <p:sldId id="269"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71"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89FD8"/>
    <a:srgbClr val="7EC8EF"/>
    <a:srgbClr val="153D50"/>
    <a:srgbClr val="F0F1F2"/>
    <a:srgbClr val="C7D1D8"/>
    <a:srgbClr val="137CB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667" autoAdjust="0"/>
    <p:restoredTop sz="94660"/>
  </p:normalViewPr>
  <p:slideViewPr>
    <p:cSldViewPr snapToGrid="0">
      <p:cViewPr varScale="1">
        <p:scale>
          <a:sx n="140" d="100"/>
          <a:sy n="140" d="100"/>
        </p:scale>
        <p:origin x="240" y="68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69808-E8CA-4ED0-AE9F-9EA61B3214E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7DA1ECD9-FDBB-47C9-901C-9F8EB2E7EB2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82F698C1-5D9E-4E15-AADD-3DA2B17B16EE}"/>
              </a:ext>
            </a:extLst>
          </p:cNvPr>
          <p:cNvSpPr>
            <a:spLocks noGrp="1"/>
          </p:cNvSpPr>
          <p:nvPr>
            <p:ph type="dt" sz="half" idx="10"/>
          </p:nvPr>
        </p:nvSpPr>
        <p:spPr/>
        <p:txBody>
          <a:bodyPr/>
          <a:lstStyle/>
          <a:p>
            <a:fld id="{5884B9E7-D896-400C-9369-B70057939CF0}" type="datetimeFigureOut">
              <a:rPr lang="en-GB" smtClean="0"/>
              <a:t>11/02/2025</a:t>
            </a:fld>
            <a:endParaRPr lang="en-GB"/>
          </a:p>
        </p:txBody>
      </p:sp>
      <p:sp>
        <p:nvSpPr>
          <p:cNvPr id="5" name="Footer Placeholder 4">
            <a:extLst>
              <a:ext uri="{FF2B5EF4-FFF2-40B4-BE49-F238E27FC236}">
                <a16:creationId xmlns:a16="http://schemas.microsoft.com/office/drawing/2014/main" id="{9C3C0638-7D46-48F5-AEE8-155ED295B98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FE0DC5-619C-45E2-9384-A4D6ABEEF05F}"/>
              </a:ext>
            </a:extLst>
          </p:cNvPr>
          <p:cNvSpPr>
            <a:spLocks noGrp="1"/>
          </p:cNvSpPr>
          <p:nvPr>
            <p:ph type="sldNum" sz="quarter" idx="12"/>
          </p:nvPr>
        </p:nvSpPr>
        <p:spPr/>
        <p:txBody>
          <a:bodyPr/>
          <a:lstStyle/>
          <a:p>
            <a:fld id="{FB090D03-17D9-41E8-8DB3-B719007CF74B}" type="slidenum">
              <a:rPr lang="en-GB" smtClean="0"/>
              <a:t>‹#›</a:t>
            </a:fld>
            <a:endParaRPr lang="en-GB"/>
          </a:p>
        </p:txBody>
      </p:sp>
    </p:spTree>
    <p:extLst>
      <p:ext uri="{BB962C8B-B14F-4D97-AF65-F5344CB8AC3E}">
        <p14:creationId xmlns:p14="http://schemas.microsoft.com/office/powerpoint/2010/main" val="25348278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47C63-093E-46A3-8610-BF8898D92FEA}"/>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0606657-1DD0-41FA-AB0B-E4C5E0D5AD1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6E43017-1413-4CF8-BC66-A7B4B16FAF0C}"/>
              </a:ext>
            </a:extLst>
          </p:cNvPr>
          <p:cNvSpPr>
            <a:spLocks noGrp="1"/>
          </p:cNvSpPr>
          <p:nvPr>
            <p:ph type="dt" sz="half" idx="10"/>
          </p:nvPr>
        </p:nvSpPr>
        <p:spPr/>
        <p:txBody>
          <a:bodyPr/>
          <a:lstStyle/>
          <a:p>
            <a:fld id="{5884B9E7-D896-400C-9369-B70057939CF0}" type="datetimeFigureOut">
              <a:rPr lang="en-GB" smtClean="0"/>
              <a:t>11/02/2025</a:t>
            </a:fld>
            <a:endParaRPr lang="en-GB"/>
          </a:p>
        </p:txBody>
      </p:sp>
      <p:sp>
        <p:nvSpPr>
          <p:cNvPr id="5" name="Footer Placeholder 4">
            <a:extLst>
              <a:ext uri="{FF2B5EF4-FFF2-40B4-BE49-F238E27FC236}">
                <a16:creationId xmlns:a16="http://schemas.microsoft.com/office/drawing/2014/main" id="{33401F8A-799C-4D52-A20E-2BEF0F52C00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66F6D5B4-88ED-4694-9692-6E9BF736F525}"/>
              </a:ext>
            </a:extLst>
          </p:cNvPr>
          <p:cNvSpPr>
            <a:spLocks noGrp="1"/>
          </p:cNvSpPr>
          <p:nvPr>
            <p:ph type="sldNum" sz="quarter" idx="12"/>
          </p:nvPr>
        </p:nvSpPr>
        <p:spPr/>
        <p:txBody>
          <a:bodyPr/>
          <a:lstStyle/>
          <a:p>
            <a:fld id="{FB090D03-17D9-41E8-8DB3-B719007CF74B}" type="slidenum">
              <a:rPr lang="en-GB" smtClean="0"/>
              <a:t>‹#›</a:t>
            </a:fld>
            <a:endParaRPr lang="en-GB"/>
          </a:p>
        </p:txBody>
      </p:sp>
    </p:spTree>
    <p:extLst>
      <p:ext uri="{BB962C8B-B14F-4D97-AF65-F5344CB8AC3E}">
        <p14:creationId xmlns:p14="http://schemas.microsoft.com/office/powerpoint/2010/main" val="2161243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04AC9B-0B5A-4F42-9FC5-B70E2CF036B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5708523-9F4E-42C3-BF79-018CD06A2F6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3C62804-D09B-4F8E-BEEC-EEBAA3EEA512}"/>
              </a:ext>
            </a:extLst>
          </p:cNvPr>
          <p:cNvSpPr>
            <a:spLocks noGrp="1"/>
          </p:cNvSpPr>
          <p:nvPr>
            <p:ph type="dt" sz="half" idx="10"/>
          </p:nvPr>
        </p:nvSpPr>
        <p:spPr/>
        <p:txBody>
          <a:bodyPr/>
          <a:lstStyle/>
          <a:p>
            <a:fld id="{5884B9E7-D896-400C-9369-B70057939CF0}" type="datetimeFigureOut">
              <a:rPr lang="en-GB" smtClean="0"/>
              <a:t>11/02/2025</a:t>
            </a:fld>
            <a:endParaRPr lang="en-GB"/>
          </a:p>
        </p:txBody>
      </p:sp>
      <p:sp>
        <p:nvSpPr>
          <p:cNvPr id="5" name="Footer Placeholder 4">
            <a:extLst>
              <a:ext uri="{FF2B5EF4-FFF2-40B4-BE49-F238E27FC236}">
                <a16:creationId xmlns:a16="http://schemas.microsoft.com/office/drawing/2014/main" id="{ABAA59DA-8933-431F-AF10-41929427C7A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20101FC-3BAA-4B7F-8979-E67F6468F845}"/>
              </a:ext>
            </a:extLst>
          </p:cNvPr>
          <p:cNvSpPr>
            <a:spLocks noGrp="1"/>
          </p:cNvSpPr>
          <p:nvPr>
            <p:ph type="sldNum" sz="quarter" idx="12"/>
          </p:nvPr>
        </p:nvSpPr>
        <p:spPr/>
        <p:txBody>
          <a:bodyPr/>
          <a:lstStyle/>
          <a:p>
            <a:fld id="{FB090D03-17D9-41E8-8DB3-B719007CF74B}" type="slidenum">
              <a:rPr lang="en-GB" smtClean="0"/>
              <a:t>‹#›</a:t>
            </a:fld>
            <a:endParaRPr lang="en-GB"/>
          </a:p>
        </p:txBody>
      </p:sp>
    </p:spTree>
    <p:extLst>
      <p:ext uri="{BB962C8B-B14F-4D97-AF65-F5344CB8AC3E}">
        <p14:creationId xmlns:p14="http://schemas.microsoft.com/office/powerpoint/2010/main" val="4391899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301FC6-B672-4D43-BC52-7771DFAFCF6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E8EC9B1-272F-46F7-B591-488DF4B8C3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E03CDA3-1CDD-44B4-97F0-64A0178FA2FB}"/>
              </a:ext>
            </a:extLst>
          </p:cNvPr>
          <p:cNvSpPr>
            <a:spLocks noGrp="1"/>
          </p:cNvSpPr>
          <p:nvPr>
            <p:ph type="dt" sz="half" idx="10"/>
          </p:nvPr>
        </p:nvSpPr>
        <p:spPr/>
        <p:txBody>
          <a:bodyPr/>
          <a:lstStyle/>
          <a:p>
            <a:fld id="{5884B9E7-D896-400C-9369-B70057939CF0}" type="datetimeFigureOut">
              <a:rPr lang="en-GB" smtClean="0"/>
              <a:t>11/02/2025</a:t>
            </a:fld>
            <a:endParaRPr lang="en-GB"/>
          </a:p>
        </p:txBody>
      </p:sp>
      <p:sp>
        <p:nvSpPr>
          <p:cNvPr id="5" name="Footer Placeholder 4">
            <a:extLst>
              <a:ext uri="{FF2B5EF4-FFF2-40B4-BE49-F238E27FC236}">
                <a16:creationId xmlns:a16="http://schemas.microsoft.com/office/drawing/2014/main" id="{765611C9-2BDD-4ADE-A9A1-E76B389781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E6E64A4-31C1-406B-8C20-84AB8DA2FF81}"/>
              </a:ext>
            </a:extLst>
          </p:cNvPr>
          <p:cNvSpPr>
            <a:spLocks noGrp="1"/>
          </p:cNvSpPr>
          <p:nvPr>
            <p:ph type="sldNum" sz="quarter" idx="12"/>
          </p:nvPr>
        </p:nvSpPr>
        <p:spPr/>
        <p:txBody>
          <a:bodyPr/>
          <a:lstStyle/>
          <a:p>
            <a:fld id="{FB090D03-17D9-41E8-8DB3-B719007CF74B}" type="slidenum">
              <a:rPr lang="en-GB" smtClean="0"/>
              <a:t>‹#›</a:t>
            </a:fld>
            <a:endParaRPr lang="en-GB"/>
          </a:p>
        </p:txBody>
      </p:sp>
    </p:spTree>
    <p:extLst>
      <p:ext uri="{BB962C8B-B14F-4D97-AF65-F5344CB8AC3E}">
        <p14:creationId xmlns:p14="http://schemas.microsoft.com/office/powerpoint/2010/main" val="3031744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C7C936-DEAF-4906-A802-B4DCFC0795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835573E1-E7C1-4F20-AB80-2FEED93AC46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B36437B-E471-43B2-B6CD-BA04065D605A}"/>
              </a:ext>
            </a:extLst>
          </p:cNvPr>
          <p:cNvSpPr>
            <a:spLocks noGrp="1"/>
          </p:cNvSpPr>
          <p:nvPr>
            <p:ph type="dt" sz="half" idx="10"/>
          </p:nvPr>
        </p:nvSpPr>
        <p:spPr/>
        <p:txBody>
          <a:bodyPr/>
          <a:lstStyle/>
          <a:p>
            <a:fld id="{5884B9E7-D896-400C-9369-B70057939CF0}" type="datetimeFigureOut">
              <a:rPr lang="en-GB" smtClean="0"/>
              <a:t>11/02/2025</a:t>
            </a:fld>
            <a:endParaRPr lang="en-GB"/>
          </a:p>
        </p:txBody>
      </p:sp>
      <p:sp>
        <p:nvSpPr>
          <p:cNvPr id="5" name="Footer Placeholder 4">
            <a:extLst>
              <a:ext uri="{FF2B5EF4-FFF2-40B4-BE49-F238E27FC236}">
                <a16:creationId xmlns:a16="http://schemas.microsoft.com/office/drawing/2014/main" id="{2D473690-D586-440A-AB8A-157B1BD1B76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5F7ABB7-5FE5-4900-9C4F-5A2CFE64B96C}"/>
              </a:ext>
            </a:extLst>
          </p:cNvPr>
          <p:cNvSpPr>
            <a:spLocks noGrp="1"/>
          </p:cNvSpPr>
          <p:nvPr>
            <p:ph type="sldNum" sz="quarter" idx="12"/>
          </p:nvPr>
        </p:nvSpPr>
        <p:spPr/>
        <p:txBody>
          <a:bodyPr/>
          <a:lstStyle/>
          <a:p>
            <a:fld id="{FB090D03-17D9-41E8-8DB3-B719007CF74B}" type="slidenum">
              <a:rPr lang="en-GB" smtClean="0"/>
              <a:t>‹#›</a:t>
            </a:fld>
            <a:endParaRPr lang="en-GB"/>
          </a:p>
        </p:txBody>
      </p:sp>
    </p:spTree>
    <p:extLst>
      <p:ext uri="{BB962C8B-B14F-4D97-AF65-F5344CB8AC3E}">
        <p14:creationId xmlns:p14="http://schemas.microsoft.com/office/powerpoint/2010/main" val="255817959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F3D9C-4DBD-4BA9-8767-B0F7F06B55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31C6219-B8FB-49E2-8AAD-7A2335F0B6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3FF27BBD-387E-48CC-8B68-F3C5FF694A5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7658E38F-EECE-4DDA-B656-CAE07437E864}"/>
              </a:ext>
            </a:extLst>
          </p:cNvPr>
          <p:cNvSpPr>
            <a:spLocks noGrp="1"/>
          </p:cNvSpPr>
          <p:nvPr>
            <p:ph type="dt" sz="half" idx="10"/>
          </p:nvPr>
        </p:nvSpPr>
        <p:spPr/>
        <p:txBody>
          <a:bodyPr/>
          <a:lstStyle/>
          <a:p>
            <a:fld id="{5884B9E7-D896-400C-9369-B70057939CF0}" type="datetimeFigureOut">
              <a:rPr lang="en-GB" smtClean="0"/>
              <a:t>11/02/2025</a:t>
            </a:fld>
            <a:endParaRPr lang="en-GB"/>
          </a:p>
        </p:txBody>
      </p:sp>
      <p:sp>
        <p:nvSpPr>
          <p:cNvPr id="6" name="Footer Placeholder 5">
            <a:extLst>
              <a:ext uri="{FF2B5EF4-FFF2-40B4-BE49-F238E27FC236}">
                <a16:creationId xmlns:a16="http://schemas.microsoft.com/office/drawing/2014/main" id="{B81A0303-AD09-4250-9AA8-2FFB4CA0994E}"/>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DE5A118-9A6A-473F-8CEE-A15239B1456D}"/>
              </a:ext>
            </a:extLst>
          </p:cNvPr>
          <p:cNvSpPr>
            <a:spLocks noGrp="1"/>
          </p:cNvSpPr>
          <p:nvPr>
            <p:ph type="sldNum" sz="quarter" idx="12"/>
          </p:nvPr>
        </p:nvSpPr>
        <p:spPr/>
        <p:txBody>
          <a:bodyPr/>
          <a:lstStyle/>
          <a:p>
            <a:fld id="{FB090D03-17D9-41E8-8DB3-B719007CF74B}" type="slidenum">
              <a:rPr lang="en-GB" smtClean="0"/>
              <a:t>‹#›</a:t>
            </a:fld>
            <a:endParaRPr lang="en-GB"/>
          </a:p>
        </p:txBody>
      </p:sp>
    </p:spTree>
    <p:extLst>
      <p:ext uri="{BB962C8B-B14F-4D97-AF65-F5344CB8AC3E}">
        <p14:creationId xmlns:p14="http://schemas.microsoft.com/office/powerpoint/2010/main" val="21351534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6D1410-C747-471F-A3B9-0EE37695A6B9}"/>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C836136-3690-4A0F-B877-6273F51034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2A53DBA-EA85-4C96-BEBE-393AE751E51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00218AF-035D-4F52-9593-606E1C9F41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40A14D2-899E-41D7-8B04-A97940A5DA5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53EB3C47-4E8E-476B-B37A-EDE85985530B}"/>
              </a:ext>
            </a:extLst>
          </p:cNvPr>
          <p:cNvSpPr>
            <a:spLocks noGrp="1"/>
          </p:cNvSpPr>
          <p:nvPr>
            <p:ph type="dt" sz="half" idx="10"/>
          </p:nvPr>
        </p:nvSpPr>
        <p:spPr/>
        <p:txBody>
          <a:bodyPr/>
          <a:lstStyle/>
          <a:p>
            <a:fld id="{5884B9E7-D896-400C-9369-B70057939CF0}" type="datetimeFigureOut">
              <a:rPr lang="en-GB" smtClean="0"/>
              <a:t>11/02/2025</a:t>
            </a:fld>
            <a:endParaRPr lang="en-GB"/>
          </a:p>
        </p:txBody>
      </p:sp>
      <p:sp>
        <p:nvSpPr>
          <p:cNvPr id="8" name="Footer Placeholder 7">
            <a:extLst>
              <a:ext uri="{FF2B5EF4-FFF2-40B4-BE49-F238E27FC236}">
                <a16:creationId xmlns:a16="http://schemas.microsoft.com/office/drawing/2014/main" id="{137AAD48-EE44-4CB4-B843-D9D25779F7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64AFDABD-4787-45A5-84CA-9EEE454628F6}"/>
              </a:ext>
            </a:extLst>
          </p:cNvPr>
          <p:cNvSpPr>
            <a:spLocks noGrp="1"/>
          </p:cNvSpPr>
          <p:nvPr>
            <p:ph type="sldNum" sz="quarter" idx="12"/>
          </p:nvPr>
        </p:nvSpPr>
        <p:spPr/>
        <p:txBody>
          <a:bodyPr/>
          <a:lstStyle/>
          <a:p>
            <a:fld id="{FB090D03-17D9-41E8-8DB3-B719007CF74B}" type="slidenum">
              <a:rPr lang="en-GB" smtClean="0"/>
              <a:t>‹#›</a:t>
            </a:fld>
            <a:endParaRPr lang="en-GB"/>
          </a:p>
        </p:txBody>
      </p:sp>
    </p:spTree>
    <p:extLst>
      <p:ext uri="{BB962C8B-B14F-4D97-AF65-F5344CB8AC3E}">
        <p14:creationId xmlns:p14="http://schemas.microsoft.com/office/powerpoint/2010/main" val="8705394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C582DC-BBD1-4CDC-B151-9C81A2D60B6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618D0933-37CC-4377-B1CA-E0E3ED2D16B5}"/>
              </a:ext>
            </a:extLst>
          </p:cNvPr>
          <p:cNvSpPr>
            <a:spLocks noGrp="1"/>
          </p:cNvSpPr>
          <p:nvPr>
            <p:ph type="dt" sz="half" idx="10"/>
          </p:nvPr>
        </p:nvSpPr>
        <p:spPr/>
        <p:txBody>
          <a:bodyPr/>
          <a:lstStyle/>
          <a:p>
            <a:fld id="{5884B9E7-D896-400C-9369-B70057939CF0}" type="datetimeFigureOut">
              <a:rPr lang="en-GB" smtClean="0"/>
              <a:t>11/02/2025</a:t>
            </a:fld>
            <a:endParaRPr lang="en-GB"/>
          </a:p>
        </p:txBody>
      </p:sp>
      <p:sp>
        <p:nvSpPr>
          <p:cNvPr id="4" name="Footer Placeholder 3">
            <a:extLst>
              <a:ext uri="{FF2B5EF4-FFF2-40B4-BE49-F238E27FC236}">
                <a16:creationId xmlns:a16="http://schemas.microsoft.com/office/drawing/2014/main" id="{9267C126-CD78-46EB-9419-7DD7EE82EB0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D4A3264-D308-4C19-A334-B420EE72C2F1}"/>
              </a:ext>
            </a:extLst>
          </p:cNvPr>
          <p:cNvSpPr>
            <a:spLocks noGrp="1"/>
          </p:cNvSpPr>
          <p:nvPr>
            <p:ph type="sldNum" sz="quarter" idx="12"/>
          </p:nvPr>
        </p:nvSpPr>
        <p:spPr/>
        <p:txBody>
          <a:bodyPr/>
          <a:lstStyle/>
          <a:p>
            <a:fld id="{FB090D03-17D9-41E8-8DB3-B719007CF74B}" type="slidenum">
              <a:rPr lang="en-GB" smtClean="0"/>
              <a:t>‹#›</a:t>
            </a:fld>
            <a:endParaRPr lang="en-GB"/>
          </a:p>
        </p:txBody>
      </p:sp>
    </p:spTree>
    <p:extLst>
      <p:ext uri="{BB962C8B-B14F-4D97-AF65-F5344CB8AC3E}">
        <p14:creationId xmlns:p14="http://schemas.microsoft.com/office/powerpoint/2010/main" val="20706611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BB5FAB7-BCAC-4BEF-953E-DE714ED40BC1}"/>
              </a:ext>
            </a:extLst>
          </p:cNvPr>
          <p:cNvSpPr>
            <a:spLocks noGrp="1"/>
          </p:cNvSpPr>
          <p:nvPr>
            <p:ph type="dt" sz="half" idx="10"/>
          </p:nvPr>
        </p:nvSpPr>
        <p:spPr/>
        <p:txBody>
          <a:bodyPr/>
          <a:lstStyle/>
          <a:p>
            <a:fld id="{5884B9E7-D896-400C-9369-B70057939CF0}" type="datetimeFigureOut">
              <a:rPr lang="en-GB" smtClean="0"/>
              <a:t>11/02/2025</a:t>
            </a:fld>
            <a:endParaRPr lang="en-GB"/>
          </a:p>
        </p:txBody>
      </p:sp>
      <p:sp>
        <p:nvSpPr>
          <p:cNvPr id="3" name="Footer Placeholder 2">
            <a:extLst>
              <a:ext uri="{FF2B5EF4-FFF2-40B4-BE49-F238E27FC236}">
                <a16:creationId xmlns:a16="http://schemas.microsoft.com/office/drawing/2014/main" id="{9A1E5138-8468-41D1-B68B-3AC2756D9BB2}"/>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F73C4478-EF98-422A-BE80-14B20C0B6D68}"/>
              </a:ext>
            </a:extLst>
          </p:cNvPr>
          <p:cNvSpPr>
            <a:spLocks noGrp="1"/>
          </p:cNvSpPr>
          <p:nvPr>
            <p:ph type="sldNum" sz="quarter" idx="12"/>
          </p:nvPr>
        </p:nvSpPr>
        <p:spPr/>
        <p:txBody>
          <a:bodyPr/>
          <a:lstStyle/>
          <a:p>
            <a:fld id="{FB090D03-17D9-41E8-8DB3-B719007CF74B}" type="slidenum">
              <a:rPr lang="en-GB" smtClean="0"/>
              <a:t>‹#›</a:t>
            </a:fld>
            <a:endParaRPr lang="en-GB"/>
          </a:p>
        </p:txBody>
      </p:sp>
    </p:spTree>
    <p:extLst>
      <p:ext uri="{BB962C8B-B14F-4D97-AF65-F5344CB8AC3E}">
        <p14:creationId xmlns:p14="http://schemas.microsoft.com/office/powerpoint/2010/main" val="1321819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D0D94E-5A2E-48F4-B427-F53E5E5E67D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399B9CFE-F81E-4441-9831-8D20201B281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D72BA53-4088-4D3E-8254-1DADBB5112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C1AD9D8-99AA-4F3D-B4A4-FB197176DBF8}"/>
              </a:ext>
            </a:extLst>
          </p:cNvPr>
          <p:cNvSpPr>
            <a:spLocks noGrp="1"/>
          </p:cNvSpPr>
          <p:nvPr>
            <p:ph type="dt" sz="half" idx="10"/>
          </p:nvPr>
        </p:nvSpPr>
        <p:spPr/>
        <p:txBody>
          <a:bodyPr/>
          <a:lstStyle/>
          <a:p>
            <a:fld id="{5884B9E7-D896-400C-9369-B70057939CF0}" type="datetimeFigureOut">
              <a:rPr lang="en-GB" smtClean="0"/>
              <a:t>11/02/2025</a:t>
            </a:fld>
            <a:endParaRPr lang="en-GB"/>
          </a:p>
        </p:txBody>
      </p:sp>
      <p:sp>
        <p:nvSpPr>
          <p:cNvPr id="6" name="Footer Placeholder 5">
            <a:extLst>
              <a:ext uri="{FF2B5EF4-FFF2-40B4-BE49-F238E27FC236}">
                <a16:creationId xmlns:a16="http://schemas.microsoft.com/office/drawing/2014/main" id="{39DB73C4-8782-4A6E-A182-CF66CE7A66C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64D11F60-E404-4803-8E40-9EFD62387C79}"/>
              </a:ext>
            </a:extLst>
          </p:cNvPr>
          <p:cNvSpPr>
            <a:spLocks noGrp="1"/>
          </p:cNvSpPr>
          <p:nvPr>
            <p:ph type="sldNum" sz="quarter" idx="12"/>
          </p:nvPr>
        </p:nvSpPr>
        <p:spPr/>
        <p:txBody>
          <a:bodyPr/>
          <a:lstStyle/>
          <a:p>
            <a:fld id="{FB090D03-17D9-41E8-8DB3-B719007CF74B}" type="slidenum">
              <a:rPr lang="en-GB" smtClean="0"/>
              <a:t>‹#›</a:t>
            </a:fld>
            <a:endParaRPr lang="en-GB"/>
          </a:p>
        </p:txBody>
      </p:sp>
    </p:spTree>
    <p:extLst>
      <p:ext uri="{BB962C8B-B14F-4D97-AF65-F5344CB8AC3E}">
        <p14:creationId xmlns:p14="http://schemas.microsoft.com/office/powerpoint/2010/main" val="36339148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7176D7-60D7-4618-A2C5-5FE569B7892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A4C7591D-2CDE-4824-9ECF-D33DF035C4B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4B610F50-09E1-4C6E-A391-09C9D360AE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3DBBD0-BF15-4D30-94A2-B0A3A7945428}"/>
              </a:ext>
            </a:extLst>
          </p:cNvPr>
          <p:cNvSpPr>
            <a:spLocks noGrp="1"/>
          </p:cNvSpPr>
          <p:nvPr>
            <p:ph type="dt" sz="half" idx="10"/>
          </p:nvPr>
        </p:nvSpPr>
        <p:spPr/>
        <p:txBody>
          <a:bodyPr/>
          <a:lstStyle/>
          <a:p>
            <a:fld id="{5884B9E7-D896-400C-9369-B70057939CF0}" type="datetimeFigureOut">
              <a:rPr lang="en-GB" smtClean="0"/>
              <a:t>11/02/2025</a:t>
            </a:fld>
            <a:endParaRPr lang="en-GB"/>
          </a:p>
        </p:txBody>
      </p:sp>
      <p:sp>
        <p:nvSpPr>
          <p:cNvPr id="6" name="Footer Placeholder 5">
            <a:extLst>
              <a:ext uri="{FF2B5EF4-FFF2-40B4-BE49-F238E27FC236}">
                <a16:creationId xmlns:a16="http://schemas.microsoft.com/office/drawing/2014/main" id="{CC7B84D9-75E9-48F5-8187-F2D675203B1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F4980A3-0A7F-4FDD-99D2-ED0521490D0C}"/>
              </a:ext>
            </a:extLst>
          </p:cNvPr>
          <p:cNvSpPr>
            <a:spLocks noGrp="1"/>
          </p:cNvSpPr>
          <p:nvPr>
            <p:ph type="sldNum" sz="quarter" idx="12"/>
          </p:nvPr>
        </p:nvSpPr>
        <p:spPr/>
        <p:txBody>
          <a:bodyPr/>
          <a:lstStyle/>
          <a:p>
            <a:fld id="{FB090D03-17D9-41E8-8DB3-B719007CF74B}" type="slidenum">
              <a:rPr lang="en-GB" smtClean="0"/>
              <a:t>‹#›</a:t>
            </a:fld>
            <a:endParaRPr lang="en-GB"/>
          </a:p>
        </p:txBody>
      </p:sp>
    </p:spTree>
    <p:extLst>
      <p:ext uri="{BB962C8B-B14F-4D97-AF65-F5344CB8AC3E}">
        <p14:creationId xmlns:p14="http://schemas.microsoft.com/office/powerpoint/2010/main" val="18748373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BD5786F-B86C-4184-B1BC-73BBD5B07C9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FA29683-F177-44E5-82DF-2E57B2784C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779606D-51FB-4F93-BA09-500DAA990F7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4B9E7-D896-400C-9369-B70057939CF0}" type="datetimeFigureOut">
              <a:rPr lang="en-GB" smtClean="0"/>
              <a:t>11/02/2025</a:t>
            </a:fld>
            <a:endParaRPr lang="en-GB"/>
          </a:p>
        </p:txBody>
      </p:sp>
      <p:sp>
        <p:nvSpPr>
          <p:cNvPr id="5" name="Footer Placeholder 4">
            <a:extLst>
              <a:ext uri="{FF2B5EF4-FFF2-40B4-BE49-F238E27FC236}">
                <a16:creationId xmlns:a16="http://schemas.microsoft.com/office/drawing/2014/main" id="{8D613B33-ACDE-40E3-89F2-55F386B7325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47BD59D9-CE2D-4AC6-913D-01A4F62D61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90D03-17D9-41E8-8DB3-B719007CF74B}" type="slidenum">
              <a:rPr lang="en-GB" smtClean="0"/>
              <a:t>‹#›</a:t>
            </a:fld>
            <a:endParaRPr lang="en-GB"/>
          </a:p>
        </p:txBody>
      </p:sp>
    </p:spTree>
    <p:extLst>
      <p:ext uri="{BB962C8B-B14F-4D97-AF65-F5344CB8AC3E}">
        <p14:creationId xmlns:p14="http://schemas.microsoft.com/office/powerpoint/2010/main" val="260901146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8.jpg"/></Relationships>
</file>

<file path=ppt/slides/_rels/slide1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20.jpg"/></Relationships>
</file>

<file path=ppt/slides/_rels/slide15.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1.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25.emf"/><Relationship Id="rId4" Type="http://schemas.openxmlformats.org/officeDocument/2006/relationships/image" Target="../media/image24.emf"/></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emf"/><Relationship Id="rId4" Type="http://schemas.openxmlformats.org/officeDocument/2006/relationships/image" Target="../media/image26.emf"/></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6.jpg"/><Relationship Id="rId4" Type="http://schemas.openxmlformats.org/officeDocument/2006/relationships/image" Target="../media/image5.emf"/></Relationships>
</file>

<file path=ppt/slides/_rels/slide20.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image" Target="../media/image4.png"/><Relationship Id="rId7" Type="http://schemas.openxmlformats.org/officeDocument/2006/relationships/image" Target="../media/image31.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5.emf"/><Relationship Id="rId5" Type="http://schemas.openxmlformats.org/officeDocument/2006/relationships/image" Target="../media/image30.emf"/><Relationship Id="rId4" Type="http://schemas.openxmlformats.org/officeDocument/2006/relationships/image" Target="../media/image29.emf"/></Relationships>
</file>

<file path=ppt/slides/_rels/slide21.xml.rels><?xml version="1.0" encoding="UTF-8" standalone="yes"?>
<Relationships xmlns="http://schemas.openxmlformats.org/package/2006/relationships"><Relationship Id="rId8" Type="http://schemas.openxmlformats.org/officeDocument/2006/relationships/image" Target="../media/image36.emf"/><Relationship Id="rId3" Type="http://schemas.openxmlformats.org/officeDocument/2006/relationships/image" Target="../media/image4.png"/><Relationship Id="rId7" Type="http://schemas.openxmlformats.org/officeDocument/2006/relationships/image" Target="../media/image35.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34.emf"/><Relationship Id="rId5" Type="http://schemas.openxmlformats.org/officeDocument/2006/relationships/image" Target="../media/image33.emf"/><Relationship Id="rId10" Type="http://schemas.openxmlformats.org/officeDocument/2006/relationships/image" Target="../media/image38.emf"/><Relationship Id="rId4" Type="http://schemas.openxmlformats.org/officeDocument/2006/relationships/image" Target="../media/image5.emf"/><Relationship Id="rId9" Type="http://schemas.openxmlformats.org/officeDocument/2006/relationships/image" Target="../media/image37.emf"/></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1.emf"/><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40.emf"/><Relationship Id="rId5" Type="http://schemas.openxmlformats.org/officeDocument/2006/relationships/image" Target="../media/image39.emf"/><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emf"/></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png"/><Relationship Id="rId4" Type="http://schemas.openxmlformats.org/officeDocument/2006/relationships/image" Target="../media/image44.emf"/></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0.jp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49.jpg"/><Relationship Id="rId5" Type="http://schemas.openxmlformats.org/officeDocument/2006/relationships/image" Target="../media/image48.jpg"/><Relationship Id="rId4" Type="http://schemas.openxmlformats.org/officeDocument/2006/relationships/image" Target="../media/image47.emf"/></Relationships>
</file>

<file path=ppt/slides/_rels/slide26.xml.rels><?xml version="1.0" encoding="UTF-8" standalone="yes"?>
<Relationships xmlns="http://schemas.openxmlformats.org/package/2006/relationships"><Relationship Id="rId8" Type="http://schemas.openxmlformats.org/officeDocument/2006/relationships/image" Target="../media/image54.jpg"/><Relationship Id="rId13" Type="http://schemas.openxmlformats.org/officeDocument/2006/relationships/image" Target="../media/image59.JPG"/><Relationship Id="rId3" Type="http://schemas.openxmlformats.org/officeDocument/2006/relationships/image" Target="../media/image4.png"/><Relationship Id="rId7" Type="http://schemas.openxmlformats.org/officeDocument/2006/relationships/image" Target="../media/image53.emf"/><Relationship Id="rId12" Type="http://schemas.openxmlformats.org/officeDocument/2006/relationships/image" Target="../media/image58.JP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52.emf"/><Relationship Id="rId11" Type="http://schemas.openxmlformats.org/officeDocument/2006/relationships/image" Target="../media/image57.JPG"/><Relationship Id="rId5" Type="http://schemas.openxmlformats.org/officeDocument/2006/relationships/image" Target="../media/image44.emf"/><Relationship Id="rId15" Type="http://schemas.openxmlformats.org/officeDocument/2006/relationships/image" Target="../media/image61.JPG"/><Relationship Id="rId10" Type="http://schemas.openxmlformats.org/officeDocument/2006/relationships/image" Target="../media/image56.jpg"/><Relationship Id="rId4" Type="http://schemas.openxmlformats.org/officeDocument/2006/relationships/image" Target="../media/image51.emf"/><Relationship Id="rId9" Type="http://schemas.openxmlformats.org/officeDocument/2006/relationships/image" Target="../media/image55.JPG"/><Relationship Id="rId14" Type="http://schemas.openxmlformats.org/officeDocument/2006/relationships/image" Target="../media/image60.JP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4.png"/><Relationship Id="rId7" Type="http://schemas.openxmlformats.org/officeDocument/2006/relationships/image" Target="../media/image65.pn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64.jpg"/><Relationship Id="rId5" Type="http://schemas.openxmlformats.org/officeDocument/2006/relationships/image" Target="../media/image63.jpg"/><Relationship Id="rId4" Type="http://schemas.openxmlformats.org/officeDocument/2006/relationships/image" Target="../media/image62.jpg"/><Relationship Id="rId9" Type="http://schemas.openxmlformats.org/officeDocument/2006/relationships/image" Target="../media/image67.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7.jpg"/></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www.lovebedford.co.uk/" TargetMode="External"/><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8.jp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5.emf"/></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2.jpg"/><Relationship Id="rId2" Type="http://schemas.openxmlformats.org/officeDocument/2006/relationships/image" Target="../media/image3.emf"/><Relationship Id="rId1" Type="http://schemas.openxmlformats.org/officeDocument/2006/relationships/slideLayout" Target="../slideLayouts/slideLayout2.xml"/><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image" Target="../media/image5.emf"/></Relationships>
</file>

<file path=ppt/slides/_rels/slide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emf"/><Relationship Id="rId1" Type="http://schemas.openxmlformats.org/officeDocument/2006/relationships/slideLayout" Target="../slideLayouts/slideLayout2.xml"/><Relationship Id="rId5" Type="http://schemas.openxmlformats.org/officeDocument/2006/relationships/image" Target="../media/image15.jp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04B1DE06-F4C6-A9E9-64A6-D381B1C03115}"/>
              </a:ext>
            </a:extLst>
          </p:cNvPr>
          <p:cNvSpPr/>
          <p:nvPr/>
        </p:nvSpPr>
        <p:spPr>
          <a:xfrm>
            <a:off x="0" y="0"/>
            <a:ext cx="12192000" cy="6867845"/>
          </a:xfrm>
          <a:prstGeom prst="rect">
            <a:avLst/>
          </a:prstGeom>
          <a:gradFill flip="none" rotWithShape="1">
            <a:gsLst>
              <a:gs pos="0">
                <a:srgbClr val="137CBF"/>
              </a:gs>
              <a:gs pos="100000">
                <a:srgbClr val="153D5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8691A7F7-BE6A-4B92-AE5C-37B75C6D136E}"/>
              </a:ext>
            </a:extLst>
          </p:cNvPr>
          <p:cNvSpPr txBox="1"/>
          <p:nvPr/>
        </p:nvSpPr>
        <p:spPr>
          <a:xfrm>
            <a:off x="7862637" y="62484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cs typeface="Calibri"/>
            </a:endParaRPr>
          </a:p>
        </p:txBody>
      </p:sp>
      <p:pic>
        <p:nvPicPr>
          <p:cNvPr id="42" name="Picture 41">
            <a:extLst>
              <a:ext uri="{FF2B5EF4-FFF2-40B4-BE49-F238E27FC236}">
                <a16:creationId xmlns:a16="http://schemas.microsoft.com/office/drawing/2014/main" id="{97EB3553-6462-753C-88BC-ED043AA238E9}"/>
              </a:ext>
            </a:extLst>
          </p:cNvPr>
          <p:cNvPicPr>
            <a:picLocks noChangeAspect="1"/>
          </p:cNvPicPr>
          <p:nvPr/>
        </p:nvPicPr>
        <p:blipFill>
          <a:blip r:embed="rId2"/>
          <a:stretch>
            <a:fillRect/>
          </a:stretch>
        </p:blipFill>
        <p:spPr>
          <a:xfrm>
            <a:off x="942274" y="977270"/>
            <a:ext cx="3107212" cy="1320981"/>
          </a:xfrm>
          <a:prstGeom prst="rect">
            <a:avLst/>
          </a:prstGeom>
        </p:spPr>
      </p:pic>
      <p:sp>
        <p:nvSpPr>
          <p:cNvPr id="41" name="Title 3">
            <a:extLst>
              <a:ext uri="{FF2B5EF4-FFF2-40B4-BE49-F238E27FC236}">
                <a16:creationId xmlns:a16="http://schemas.microsoft.com/office/drawing/2014/main" id="{DC68645B-10C1-DF18-BD7E-48C44B66D383}"/>
              </a:ext>
            </a:extLst>
          </p:cNvPr>
          <p:cNvSpPr txBox="1">
            <a:spLocks/>
          </p:cNvSpPr>
          <p:nvPr/>
        </p:nvSpPr>
        <p:spPr>
          <a:xfrm>
            <a:off x="838200" y="4672726"/>
            <a:ext cx="10515600" cy="1325563"/>
          </a:xfrm>
          <a:prstGeom prst="rect">
            <a:avLst/>
          </a:prstGeom>
          <a:ln w="28575">
            <a:no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b="1" dirty="0">
                <a:solidFill>
                  <a:srgbClr val="7EC8EF"/>
                </a:solidFill>
                <a:ea typeface="+mj-lt"/>
                <a:cs typeface="+mj-lt"/>
              </a:rPr>
              <a:t>2023/24 Annual Review</a:t>
            </a:r>
          </a:p>
          <a:p>
            <a:r>
              <a:rPr lang="en-GB" sz="4000" b="1" dirty="0">
                <a:solidFill>
                  <a:srgbClr val="7EC8EF"/>
                </a:solidFill>
                <a:ea typeface="+mj-lt"/>
                <a:cs typeface="+mj-lt"/>
              </a:rPr>
              <a:t>2024/25 Interim Review</a:t>
            </a:r>
            <a:endParaRPr lang="en-GB" sz="4000" b="1" dirty="0">
              <a:solidFill>
                <a:srgbClr val="7EC8EF"/>
              </a:solidFill>
              <a:cs typeface="Calibri Light"/>
            </a:endParaRPr>
          </a:p>
        </p:txBody>
      </p:sp>
      <p:pic>
        <p:nvPicPr>
          <p:cNvPr id="44" name="Picture 43">
            <a:extLst>
              <a:ext uri="{FF2B5EF4-FFF2-40B4-BE49-F238E27FC236}">
                <a16:creationId xmlns:a16="http://schemas.microsoft.com/office/drawing/2014/main" id="{02FC7446-2EFA-BABA-B0C0-8A93AE5F9E60}"/>
              </a:ext>
            </a:extLst>
          </p:cNvPr>
          <p:cNvPicPr>
            <a:picLocks noChangeAspect="1"/>
          </p:cNvPicPr>
          <p:nvPr/>
        </p:nvPicPr>
        <p:blipFill>
          <a:blip r:embed="rId3">
            <a:alphaModFix amt="31000"/>
          </a:blip>
          <a:stretch>
            <a:fillRect/>
          </a:stretch>
        </p:blipFill>
        <p:spPr>
          <a:xfrm>
            <a:off x="9020605" y="0"/>
            <a:ext cx="3169131" cy="6858000"/>
          </a:xfrm>
          <a:prstGeom prst="rect">
            <a:avLst/>
          </a:prstGeom>
        </p:spPr>
      </p:pic>
      <p:sp>
        <p:nvSpPr>
          <p:cNvPr id="4" name="Title 3">
            <a:extLst>
              <a:ext uri="{FF2B5EF4-FFF2-40B4-BE49-F238E27FC236}">
                <a16:creationId xmlns:a16="http://schemas.microsoft.com/office/drawing/2014/main" id="{A604134B-CEFB-4BA6-B9EC-079BB076B029}"/>
              </a:ext>
            </a:extLst>
          </p:cNvPr>
          <p:cNvSpPr>
            <a:spLocks noGrp="1"/>
          </p:cNvSpPr>
          <p:nvPr>
            <p:ph type="title"/>
          </p:nvPr>
        </p:nvSpPr>
        <p:spPr>
          <a:xfrm>
            <a:off x="838199" y="2681932"/>
            <a:ext cx="9155190" cy="2125683"/>
          </a:xfrm>
          <a:ln w="28575">
            <a:noFill/>
          </a:ln>
        </p:spPr>
        <p:txBody>
          <a:bodyPr>
            <a:noAutofit/>
          </a:bodyPr>
          <a:lstStyle/>
          <a:p>
            <a:r>
              <a:rPr lang="en-GB" sz="7200" dirty="0">
                <a:solidFill>
                  <a:schemeClr val="bg1"/>
                </a:solidFill>
                <a:ea typeface="+mj-lt"/>
                <a:cs typeface="+mj-lt"/>
              </a:rPr>
              <a:t>BedfordBID virtual AGM February 2025</a:t>
            </a:r>
            <a:endParaRPr lang="en-GB" sz="7200" b="1" dirty="0">
              <a:solidFill>
                <a:schemeClr val="bg1"/>
              </a:solidFill>
              <a:cs typeface="Calibri Light"/>
            </a:endParaRPr>
          </a:p>
        </p:txBody>
      </p:sp>
    </p:spTree>
    <p:extLst>
      <p:ext uri="{BB962C8B-B14F-4D97-AF65-F5344CB8AC3E}">
        <p14:creationId xmlns:p14="http://schemas.microsoft.com/office/powerpoint/2010/main" val="32528117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D5EAA2-A28A-DC15-BBD2-4D7BC625FF38}"/>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B1863C3E-6FB5-8C40-93B5-2DCCB84841A0}"/>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4" name="Rectangle 3">
            <a:extLst>
              <a:ext uri="{FF2B5EF4-FFF2-40B4-BE49-F238E27FC236}">
                <a16:creationId xmlns:a16="http://schemas.microsoft.com/office/drawing/2014/main" id="{FFCB338B-7EF9-8D02-74BB-3A8C1C3EFCF0}"/>
              </a:ext>
            </a:extLst>
          </p:cNvPr>
          <p:cNvSpPr/>
          <p:nvPr/>
        </p:nvSpPr>
        <p:spPr>
          <a:xfrm>
            <a:off x="1" y="-9845"/>
            <a:ext cx="12192000" cy="2176169"/>
          </a:xfrm>
          <a:prstGeom prst="rect">
            <a:avLst/>
          </a:prstGeom>
          <a:gradFill>
            <a:gsLst>
              <a:gs pos="100000">
                <a:srgbClr val="153D50"/>
              </a:gs>
              <a:gs pos="0">
                <a:srgbClr val="137CB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DF172309-D753-BB2A-EE36-6F5C3E52BD79}"/>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3600" b="1" dirty="0">
                <a:solidFill>
                  <a:schemeClr val="bg1"/>
                </a:solidFill>
                <a:ea typeface="+mj-lt"/>
                <a:cs typeface="+mj-lt"/>
              </a:rPr>
              <a:t>2023/24 Annual Review document recap </a:t>
            </a:r>
            <a:endParaRPr lang="en-GB" sz="3600" b="1" dirty="0">
              <a:solidFill>
                <a:schemeClr val="bg1"/>
              </a:solidFill>
              <a:cs typeface="Calibri Light"/>
            </a:endParaRPr>
          </a:p>
        </p:txBody>
      </p:sp>
      <p:pic>
        <p:nvPicPr>
          <p:cNvPr id="6" name="Picture 5" descr="A blue square with a heart and a black background&#10;&#10;Description automatically generated">
            <a:extLst>
              <a:ext uri="{FF2B5EF4-FFF2-40B4-BE49-F238E27FC236}">
                <a16:creationId xmlns:a16="http://schemas.microsoft.com/office/drawing/2014/main" id="{08D7435E-0696-90F4-2AAD-5E53C156DA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2" name="Rounded Rectangle 1">
            <a:extLst>
              <a:ext uri="{FF2B5EF4-FFF2-40B4-BE49-F238E27FC236}">
                <a16:creationId xmlns:a16="http://schemas.microsoft.com/office/drawing/2014/main" id="{30CFCCBD-A0C3-995A-4918-2032C203199A}"/>
              </a:ext>
            </a:extLst>
          </p:cNvPr>
          <p:cNvSpPr/>
          <p:nvPr/>
        </p:nvSpPr>
        <p:spPr>
          <a:xfrm>
            <a:off x="8127050" y="2751589"/>
            <a:ext cx="3704965" cy="3842824"/>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BA66BC7-8A76-67CB-EE56-DCFD3A01F6CC}"/>
              </a:ext>
            </a:extLst>
          </p:cNvPr>
          <p:cNvPicPr>
            <a:picLocks noChangeAspect="1"/>
          </p:cNvPicPr>
          <p:nvPr/>
        </p:nvPicPr>
        <p:blipFill>
          <a:blip r:embed="rId4"/>
          <a:stretch>
            <a:fillRect/>
          </a:stretch>
        </p:blipFill>
        <p:spPr>
          <a:xfrm>
            <a:off x="10771697" y="5447543"/>
            <a:ext cx="1420302" cy="1420302"/>
          </a:xfrm>
          <a:prstGeom prst="rect">
            <a:avLst/>
          </a:prstGeom>
        </p:spPr>
      </p:pic>
      <p:sp>
        <p:nvSpPr>
          <p:cNvPr id="9" name="TextBox 8">
            <a:extLst>
              <a:ext uri="{FF2B5EF4-FFF2-40B4-BE49-F238E27FC236}">
                <a16:creationId xmlns:a16="http://schemas.microsoft.com/office/drawing/2014/main" id="{0C34D534-70D7-665A-3530-2F8CA15BFB80}"/>
              </a:ext>
            </a:extLst>
          </p:cNvPr>
          <p:cNvSpPr txBox="1"/>
          <p:nvPr/>
        </p:nvSpPr>
        <p:spPr>
          <a:xfrm>
            <a:off x="8257879" y="3523450"/>
            <a:ext cx="3244760" cy="2677656"/>
          </a:xfrm>
          <a:prstGeom prst="rect">
            <a:avLst/>
          </a:prstGeom>
          <a:noFill/>
        </p:spPr>
        <p:txBody>
          <a:bodyPr wrap="square" rtlCol="0">
            <a:spAutoFit/>
          </a:bodyPr>
          <a:lstStyle/>
          <a:p>
            <a:r>
              <a:rPr lang="en-GB" sz="1200" b="0" i="0" u="none" strike="noStrike" dirty="0">
                <a:solidFill>
                  <a:srgbClr val="000000"/>
                </a:solidFill>
                <a:effectLst/>
                <a:latin typeface="Aptos" panose="020B0004020202020204" pitchFamily="34" charset="0"/>
                <a:cs typeface="Calibri" panose="020F0502020204030204" pitchFamily="34" charset="0"/>
              </a:rPr>
              <a:t>BedfordBID introduced and developed the BedfordBID Businesses Against Crime (BeBAC) initiative for the town’s day and nighttime economy sector. </a:t>
            </a:r>
          </a:p>
          <a:p>
            <a:endParaRPr lang="en-GB" sz="1200" dirty="0">
              <a:solidFill>
                <a:srgbClr val="000000"/>
              </a:solidFill>
              <a:latin typeface="Aptos" panose="020B0004020202020204" pitchFamily="34" charset="0"/>
              <a:cs typeface="Calibri" panose="020F0502020204030204" pitchFamily="34" charset="0"/>
            </a:endParaRPr>
          </a:p>
          <a:p>
            <a:r>
              <a:rPr lang="en-GB" sz="1200" b="0" i="0" u="none" strike="noStrike" dirty="0">
                <a:solidFill>
                  <a:srgbClr val="000000"/>
                </a:solidFill>
                <a:effectLst/>
                <a:latin typeface="Aptos" panose="020B0004020202020204" pitchFamily="34" charset="0"/>
                <a:cs typeface="Calibri" panose="020F0502020204030204" pitchFamily="34" charset="0"/>
              </a:rPr>
              <a:t>This is a business crime partnership to help tackle anti-sociable behaviour and other town-based</a:t>
            </a:r>
            <a:r>
              <a:rPr lang="en-GB" sz="1200" dirty="0">
                <a:solidFill>
                  <a:srgbClr val="000000"/>
                </a:solidFill>
                <a:latin typeface="Aptos" panose="020B0004020202020204" pitchFamily="34" charset="0"/>
                <a:cs typeface="Calibri" panose="020F0502020204030204" pitchFamily="34" charset="0"/>
              </a:rPr>
              <a:t> crime. </a:t>
            </a:r>
          </a:p>
          <a:p>
            <a:endParaRPr lang="en-GB" sz="1200" dirty="0">
              <a:solidFill>
                <a:srgbClr val="000000"/>
              </a:solidFill>
              <a:latin typeface="Aptos" panose="020B0004020202020204" pitchFamily="34" charset="0"/>
              <a:cs typeface="Calibri" panose="020F0502020204030204" pitchFamily="34" charset="0"/>
            </a:endParaRPr>
          </a:p>
          <a:p>
            <a:r>
              <a:rPr lang="en-GB" sz="1200" dirty="0">
                <a:solidFill>
                  <a:srgbClr val="000000"/>
                </a:solidFill>
                <a:latin typeface="Aptos" panose="020B0004020202020204" pitchFamily="34" charset="0"/>
                <a:cs typeface="Calibri" panose="020F0502020204030204" pitchFamily="34" charset="0"/>
              </a:rPr>
              <a:t>BedfordBID helped to launch the Tap and Donate contactless donation </a:t>
            </a:r>
          </a:p>
          <a:p>
            <a:r>
              <a:rPr lang="en-GB" sz="1200" dirty="0">
                <a:solidFill>
                  <a:srgbClr val="000000"/>
                </a:solidFill>
                <a:latin typeface="Aptos" panose="020B0004020202020204" pitchFamily="34" charset="0"/>
                <a:cs typeface="Calibri" panose="020F0502020204030204" pitchFamily="34" charset="0"/>
              </a:rPr>
              <a:t>pointed located at IMPAKT in The </a:t>
            </a:r>
          </a:p>
          <a:p>
            <a:r>
              <a:rPr lang="en-GB" sz="1200" dirty="0">
                <a:solidFill>
                  <a:srgbClr val="000000"/>
                </a:solidFill>
                <a:latin typeface="Aptos" panose="020B0004020202020204" pitchFamily="34" charset="0"/>
                <a:cs typeface="Calibri" panose="020F0502020204030204" pitchFamily="34" charset="0"/>
              </a:rPr>
              <a:t>Arcade in association with Bedford </a:t>
            </a:r>
          </a:p>
          <a:p>
            <a:r>
              <a:rPr lang="en-GB" sz="1200" dirty="0">
                <a:solidFill>
                  <a:srgbClr val="000000"/>
                </a:solidFill>
                <a:latin typeface="Aptos" panose="020B0004020202020204" pitchFamily="34" charset="0"/>
                <a:cs typeface="Calibri" panose="020F0502020204030204" pitchFamily="34" charset="0"/>
              </a:rPr>
              <a:t>Homeless Partnership.</a:t>
            </a:r>
            <a:endParaRPr lang="en-US" sz="1200" dirty="0">
              <a:solidFill>
                <a:srgbClr val="153D50"/>
              </a:solidFill>
              <a:latin typeface="Aptos" panose="020B000402020202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F58DD6EE-B8C5-DD79-7BDE-D1A19A9E3CCC}"/>
              </a:ext>
            </a:extLst>
          </p:cNvPr>
          <p:cNvSpPr txBox="1"/>
          <p:nvPr/>
        </p:nvSpPr>
        <p:spPr>
          <a:xfrm>
            <a:off x="8257879" y="2814267"/>
            <a:ext cx="3176833" cy="584775"/>
          </a:xfrm>
          <a:prstGeom prst="rect">
            <a:avLst/>
          </a:prstGeom>
          <a:noFill/>
        </p:spPr>
        <p:txBody>
          <a:bodyPr wrap="square" rtlCol="0">
            <a:spAutoFit/>
          </a:bodyPr>
          <a:lstStyle/>
          <a:p>
            <a:r>
              <a:rPr lang="en-US" sz="1600" b="1" dirty="0">
                <a:solidFill>
                  <a:srgbClr val="489FD8"/>
                </a:solidFill>
              </a:rPr>
              <a:t>Improving the Visitor Experience; partnerships</a:t>
            </a:r>
          </a:p>
        </p:txBody>
      </p:sp>
      <p:pic>
        <p:nvPicPr>
          <p:cNvPr id="13" name="Picture 12" descr="A close-up of a brochure&#10;&#10;AI-generated content may be incorrect.">
            <a:extLst>
              <a:ext uri="{FF2B5EF4-FFF2-40B4-BE49-F238E27FC236}">
                <a16:creationId xmlns:a16="http://schemas.microsoft.com/office/drawing/2014/main" id="{977DC238-0980-DA88-FB21-49026CBF38C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395" y="1729334"/>
            <a:ext cx="6817352" cy="4842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087544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FF385-8F5A-402A-5293-54C1D88ABDF5}"/>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4B8BEBBA-AA39-32F0-B0F5-2DDAD7043B56}"/>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4" name="Rectangle 3">
            <a:extLst>
              <a:ext uri="{FF2B5EF4-FFF2-40B4-BE49-F238E27FC236}">
                <a16:creationId xmlns:a16="http://schemas.microsoft.com/office/drawing/2014/main" id="{A54FC897-288B-199C-4804-98F64D9F9383}"/>
              </a:ext>
            </a:extLst>
          </p:cNvPr>
          <p:cNvSpPr/>
          <p:nvPr/>
        </p:nvSpPr>
        <p:spPr>
          <a:xfrm>
            <a:off x="1" y="-9845"/>
            <a:ext cx="12192000" cy="2176169"/>
          </a:xfrm>
          <a:prstGeom prst="rect">
            <a:avLst/>
          </a:prstGeom>
          <a:gradFill>
            <a:gsLst>
              <a:gs pos="100000">
                <a:srgbClr val="153D50"/>
              </a:gs>
              <a:gs pos="0">
                <a:srgbClr val="137CB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AE633F15-1E23-5039-4464-51D7F0A8CB70}"/>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3600" b="1" dirty="0">
                <a:solidFill>
                  <a:schemeClr val="bg1"/>
                </a:solidFill>
                <a:ea typeface="+mj-lt"/>
                <a:cs typeface="+mj-lt"/>
              </a:rPr>
              <a:t>2023/24 Annual Review document recap </a:t>
            </a:r>
            <a:endParaRPr lang="en-GB" sz="3600" b="1" dirty="0">
              <a:solidFill>
                <a:schemeClr val="bg1"/>
              </a:solidFill>
              <a:cs typeface="Calibri Light"/>
            </a:endParaRPr>
          </a:p>
        </p:txBody>
      </p:sp>
      <p:pic>
        <p:nvPicPr>
          <p:cNvPr id="6" name="Picture 5" descr="A blue square with a heart and a black background&#10;&#10;Description automatically generated">
            <a:extLst>
              <a:ext uri="{FF2B5EF4-FFF2-40B4-BE49-F238E27FC236}">
                <a16:creationId xmlns:a16="http://schemas.microsoft.com/office/drawing/2014/main" id="{6A3AEB9B-FBE9-1D04-9F28-3C1225B05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Rounded Rectangle 7">
            <a:extLst>
              <a:ext uri="{FF2B5EF4-FFF2-40B4-BE49-F238E27FC236}">
                <a16:creationId xmlns:a16="http://schemas.microsoft.com/office/drawing/2014/main" id="{ACB86969-D0F9-EEF7-5BC3-3966046C04A8}"/>
              </a:ext>
            </a:extLst>
          </p:cNvPr>
          <p:cNvSpPr/>
          <p:nvPr/>
        </p:nvSpPr>
        <p:spPr>
          <a:xfrm>
            <a:off x="7990318" y="2465028"/>
            <a:ext cx="3804999" cy="3987047"/>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92FDDEED-A16E-7905-5A72-6BC57D45716D}"/>
              </a:ext>
            </a:extLst>
          </p:cNvPr>
          <p:cNvPicPr>
            <a:picLocks noChangeAspect="1"/>
          </p:cNvPicPr>
          <p:nvPr/>
        </p:nvPicPr>
        <p:blipFill>
          <a:blip r:embed="rId4"/>
          <a:stretch>
            <a:fillRect/>
          </a:stretch>
        </p:blipFill>
        <p:spPr>
          <a:xfrm>
            <a:off x="10771697" y="5447543"/>
            <a:ext cx="1420302" cy="1420302"/>
          </a:xfrm>
          <a:prstGeom prst="rect">
            <a:avLst/>
          </a:prstGeom>
        </p:spPr>
      </p:pic>
      <p:sp>
        <p:nvSpPr>
          <p:cNvPr id="3" name="TextBox 2">
            <a:extLst>
              <a:ext uri="{FF2B5EF4-FFF2-40B4-BE49-F238E27FC236}">
                <a16:creationId xmlns:a16="http://schemas.microsoft.com/office/drawing/2014/main" id="{BB523F63-1A16-DDA7-EE8E-1342E24523E2}"/>
              </a:ext>
            </a:extLst>
          </p:cNvPr>
          <p:cNvSpPr txBox="1"/>
          <p:nvPr/>
        </p:nvSpPr>
        <p:spPr>
          <a:xfrm>
            <a:off x="8161234" y="2665197"/>
            <a:ext cx="3375588" cy="3416320"/>
          </a:xfrm>
          <a:prstGeom prst="rect">
            <a:avLst/>
          </a:prstGeom>
          <a:noFill/>
        </p:spPr>
        <p:txBody>
          <a:bodyPr wrap="square" rtlCol="0">
            <a:spAutoFit/>
          </a:bodyPr>
          <a:lstStyle/>
          <a:p>
            <a:r>
              <a:rPr lang="en-US" sz="1600" b="1" dirty="0">
                <a:solidFill>
                  <a:srgbClr val="489FD8"/>
                </a:solidFill>
              </a:rPr>
              <a:t>Improving the Visitor Experience; partnerships</a:t>
            </a:r>
          </a:p>
          <a:p>
            <a:endParaRPr lang="en-US" sz="1600" b="1" dirty="0">
              <a:solidFill>
                <a:srgbClr val="489FD8"/>
              </a:solidFill>
            </a:endParaRPr>
          </a:p>
          <a:p>
            <a:r>
              <a:rPr lang="en-US" sz="1200" dirty="0">
                <a:latin typeface="Aptos" panose="020B0004020202020204" pitchFamily="34" charset="0"/>
              </a:rPr>
              <a:t>BedfordBID was invited to join the Partnership Board whose purpose was to oversee the development and delivery of the High Street Heritage Action Zone programme in Bedford town centre.</a:t>
            </a:r>
          </a:p>
          <a:p>
            <a:endParaRPr lang="en-US" sz="1200" dirty="0">
              <a:latin typeface="Aptos" panose="020B0004020202020204" pitchFamily="34" charset="0"/>
            </a:endParaRPr>
          </a:p>
          <a:p>
            <a:r>
              <a:rPr lang="en-US" sz="1200" dirty="0">
                <a:latin typeface="Aptos" panose="020B0004020202020204" pitchFamily="34" charset="0"/>
              </a:rPr>
              <a:t>Directors also play roles within the Bedford Town Deal Board, High Street Heritage Action Zone Community Grants applications, Community Safety Partnership, Bedford Inclusive Town and Enhance Partnership for the Bus </a:t>
            </a:r>
          </a:p>
          <a:p>
            <a:r>
              <a:rPr lang="en-US" sz="1200" dirty="0">
                <a:latin typeface="Aptos" panose="020B0004020202020204" pitchFamily="34" charset="0"/>
              </a:rPr>
              <a:t>Service Improvement Plan to create </a:t>
            </a:r>
          </a:p>
          <a:p>
            <a:r>
              <a:rPr lang="en-US" sz="1200" dirty="0">
                <a:latin typeface="Aptos" panose="020B0004020202020204" pitchFamily="34" charset="0"/>
              </a:rPr>
              <a:t>a joined-up approach in meeting the </a:t>
            </a:r>
          </a:p>
          <a:p>
            <a:r>
              <a:rPr lang="en-US" sz="1200" dirty="0">
                <a:latin typeface="Aptos" panose="020B0004020202020204" pitchFamily="34" charset="0"/>
              </a:rPr>
              <a:t>needs of the business community.</a:t>
            </a:r>
          </a:p>
        </p:txBody>
      </p:sp>
      <p:pic>
        <p:nvPicPr>
          <p:cNvPr id="11" name="Picture 10" descr="A brochure of a business&#10;&#10;AI-generated content may be incorrect.">
            <a:extLst>
              <a:ext uri="{FF2B5EF4-FFF2-40B4-BE49-F238E27FC236}">
                <a16:creationId xmlns:a16="http://schemas.microsoft.com/office/drawing/2014/main" id="{BAF7D054-B58D-70FB-7024-61C81718D0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395" y="1729334"/>
            <a:ext cx="6830095" cy="485105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672369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740328-EF41-C25B-0B10-32F8457E5269}"/>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D7FB1A85-AA9F-6BD8-06B6-FDCFF061EB16}"/>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4" name="Rectangle 3">
            <a:extLst>
              <a:ext uri="{FF2B5EF4-FFF2-40B4-BE49-F238E27FC236}">
                <a16:creationId xmlns:a16="http://schemas.microsoft.com/office/drawing/2014/main" id="{FBB39C3C-BD60-17C6-2001-236EDBF51F24}"/>
              </a:ext>
            </a:extLst>
          </p:cNvPr>
          <p:cNvSpPr/>
          <p:nvPr/>
        </p:nvSpPr>
        <p:spPr>
          <a:xfrm>
            <a:off x="1" y="-9845"/>
            <a:ext cx="12192000" cy="2176169"/>
          </a:xfrm>
          <a:prstGeom prst="rect">
            <a:avLst/>
          </a:prstGeom>
          <a:gradFill>
            <a:gsLst>
              <a:gs pos="100000">
                <a:srgbClr val="153D50"/>
              </a:gs>
              <a:gs pos="0">
                <a:srgbClr val="137CB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BB143B77-E1BE-C65B-2843-431B0BCECC4A}"/>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3600" b="1" dirty="0">
                <a:solidFill>
                  <a:schemeClr val="bg1"/>
                </a:solidFill>
                <a:ea typeface="+mj-lt"/>
                <a:cs typeface="+mj-lt"/>
              </a:rPr>
              <a:t>2023/24 Annual Review document recap </a:t>
            </a:r>
            <a:endParaRPr lang="en-GB" sz="3600" b="1" dirty="0">
              <a:solidFill>
                <a:schemeClr val="bg1"/>
              </a:solidFill>
              <a:cs typeface="Calibri Light"/>
            </a:endParaRPr>
          </a:p>
        </p:txBody>
      </p:sp>
      <p:pic>
        <p:nvPicPr>
          <p:cNvPr id="6" name="Picture 5" descr="A blue square with a heart and a black background&#10;&#10;Description automatically generated">
            <a:extLst>
              <a:ext uri="{FF2B5EF4-FFF2-40B4-BE49-F238E27FC236}">
                <a16:creationId xmlns:a16="http://schemas.microsoft.com/office/drawing/2014/main" id="{FFF90173-6AB9-3B75-5B80-4268B1A4669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pic>
        <p:nvPicPr>
          <p:cNvPr id="9" name="Picture 8" descr="A close-up of a brochure&#10;&#10;AI-generated content may be incorrect.">
            <a:extLst>
              <a:ext uri="{FF2B5EF4-FFF2-40B4-BE49-F238E27FC236}">
                <a16:creationId xmlns:a16="http://schemas.microsoft.com/office/drawing/2014/main" id="{5CB8DD2E-55D0-0563-D3BC-AEBA19C5777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95" y="1729334"/>
            <a:ext cx="6821549" cy="4844987"/>
          </a:xfrm>
          <a:prstGeom prst="rect">
            <a:avLst/>
          </a:prstGeom>
          <a:effectLst>
            <a:outerShdw blurRad="50800" dist="38100" dir="2700000" algn="tl" rotWithShape="0">
              <a:prstClr val="black">
                <a:alpha val="40000"/>
              </a:prstClr>
            </a:outerShdw>
          </a:effectLst>
        </p:spPr>
      </p:pic>
      <p:sp>
        <p:nvSpPr>
          <p:cNvPr id="10" name="Rounded Rectangle 9">
            <a:extLst>
              <a:ext uri="{FF2B5EF4-FFF2-40B4-BE49-F238E27FC236}">
                <a16:creationId xmlns:a16="http://schemas.microsoft.com/office/drawing/2014/main" id="{6CDC49DA-1E37-45B4-F29F-29D48B6C5713}"/>
              </a:ext>
            </a:extLst>
          </p:cNvPr>
          <p:cNvSpPr/>
          <p:nvPr/>
        </p:nvSpPr>
        <p:spPr>
          <a:xfrm>
            <a:off x="8179265" y="2751589"/>
            <a:ext cx="3330429" cy="3422708"/>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363CF12-E041-EF60-B9BC-DF4FDB092922}"/>
              </a:ext>
            </a:extLst>
          </p:cNvPr>
          <p:cNvPicPr>
            <a:picLocks noChangeAspect="1"/>
          </p:cNvPicPr>
          <p:nvPr/>
        </p:nvPicPr>
        <p:blipFill>
          <a:blip r:embed="rId5"/>
          <a:stretch>
            <a:fillRect/>
          </a:stretch>
        </p:blipFill>
        <p:spPr>
          <a:xfrm>
            <a:off x="10771697" y="5447543"/>
            <a:ext cx="1420302" cy="1420302"/>
          </a:xfrm>
          <a:prstGeom prst="rect">
            <a:avLst/>
          </a:prstGeom>
        </p:spPr>
      </p:pic>
      <p:sp>
        <p:nvSpPr>
          <p:cNvPr id="3" name="TextBox 2">
            <a:extLst>
              <a:ext uri="{FF2B5EF4-FFF2-40B4-BE49-F238E27FC236}">
                <a16:creationId xmlns:a16="http://schemas.microsoft.com/office/drawing/2014/main" id="{F17495DB-6855-D400-CB8F-BB0F61248B28}"/>
              </a:ext>
            </a:extLst>
          </p:cNvPr>
          <p:cNvSpPr txBox="1"/>
          <p:nvPr/>
        </p:nvSpPr>
        <p:spPr>
          <a:xfrm>
            <a:off x="8493494" y="3161460"/>
            <a:ext cx="2710042" cy="1938992"/>
          </a:xfrm>
          <a:prstGeom prst="rect">
            <a:avLst/>
          </a:prstGeom>
          <a:noFill/>
        </p:spPr>
        <p:txBody>
          <a:bodyPr wrap="square" rtlCol="0">
            <a:spAutoFit/>
          </a:bodyPr>
          <a:lstStyle/>
          <a:p>
            <a:r>
              <a:rPr lang="en-US" b="1" dirty="0">
                <a:solidFill>
                  <a:srgbClr val="489FD8"/>
                </a:solidFill>
              </a:rPr>
              <a:t>Partnerships …</a:t>
            </a:r>
          </a:p>
          <a:p>
            <a:endParaRPr lang="en-US" b="1" dirty="0">
              <a:solidFill>
                <a:srgbClr val="489FD8"/>
              </a:solidFill>
            </a:endParaRPr>
          </a:p>
          <a:p>
            <a:r>
              <a:rPr lang="en-US" sz="1200" dirty="0"/>
              <a:t>BedfordBID welcomed the opportunity to contribute to the Town Centre Visioning consultation and express matters of priority to be addressed. </a:t>
            </a:r>
          </a:p>
          <a:p>
            <a:endParaRPr lang="en-US" sz="1200" dirty="0"/>
          </a:p>
          <a:p>
            <a:r>
              <a:rPr lang="en-US" sz="1200" dirty="0"/>
              <a:t>Significant progress has since been made. </a:t>
            </a:r>
          </a:p>
        </p:txBody>
      </p:sp>
    </p:spTree>
    <p:extLst>
      <p:ext uri="{BB962C8B-B14F-4D97-AF65-F5344CB8AC3E}">
        <p14:creationId xmlns:p14="http://schemas.microsoft.com/office/powerpoint/2010/main" val="24017930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9032AE-A44F-4866-24EF-E582F6CE3D9A}"/>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96C43C3E-53F7-1189-C5B1-6609EB14A686}"/>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10" name="Rounded Rectangle 9">
            <a:extLst>
              <a:ext uri="{FF2B5EF4-FFF2-40B4-BE49-F238E27FC236}">
                <a16:creationId xmlns:a16="http://schemas.microsoft.com/office/drawing/2014/main" id="{B8310504-3A5E-104B-6034-B2043A09B1E2}"/>
              </a:ext>
            </a:extLst>
          </p:cNvPr>
          <p:cNvSpPr/>
          <p:nvPr/>
        </p:nvSpPr>
        <p:spPr>
          <a:xfrm>
            <a:off x="8179265" y="2751589"/>
            <a:ext cx="3330429" cy="3422708"/>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41015EA4-B234-1542-4932-DD1741FCFE1D}"/>
              </a:ext>
            </a:extLst>
          </p:cNvPr>
          <p:cNvPicPr>
            <a:picLocks noChangeAspect="1"/>
          </p:cNvPicPr>
          <p:nvPr/>
        </p:nvPicPr>
        <p:blipFill>
          <a:blip r:embed="rId3"/>
          <a:stretch>
            <a:fillRect/>
          </a:stretch>
        </p:blipFill>
        <p:spPr>
          <a:xfrm>
            <a:off x="10771697" y="5447543"/>
            <a:ext cx="1420302" cy="1420302"/>
          </a:xfrm>
          <a:prstGeom prst="rect">
            <a:avLst/>
          </a:prstGeom>
        </p:spPr>
      </p:pic>
      <p:sp>
        <p:nvSpPr>
          <p:cNvPr id="4" name="Rectangle 3">
            <a:extLst>
              <a:ext uri="{FF2B5EF4-FFF2-40B4-BE49-F238E27FC236}">
                <a16:creationId xmlns:a16="http://schemas.microsoft.com/office/drawing/2014/main" id="{F5F78B10-AEBF-BB3A-4BEE-809FC1013711}"/>
              </a:ext>
            </a:extLst>
          </p:cNvPr>
          <p:cNvSpPr/>
          <p:nvPr/>
        </p:nvSpPr>
        <p:spPr>
          <a:xfrm>
            <a:off x="1" y="-9845"/>
            <a:ext cx="12192000" cy="2176169"/>
          </a:xfrm>
          <a:prstGeom prst="rect">
            <a:avLst/>
          </a:prstGeom>
          <a:gradFill>
            <a:gsLst>
              <a:gs pos="100000">
                <a:srgbClr val="153D50"/>
              </a:gs>
              <a:gs pos="0">
                <a:srgbClr val="137CB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26FE75EA-7E12-42B3-87D2-D970AC73AF6A}"/>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3600" b="1" dirty="0">
                <a:solidFill>
                  <a:schemeClr val="bg1"/>
                </a:solidFill>
                <a:ea typeface="+mj-lt"/>
                <a:cs typeface="+mj-lt"/>
              </a:rPr>
              <a:t>2023/24 Annual Review document recap</a:t>
            </a:r>
            <a:endParaRPr lang="en-GB" sz="3600" b="1" dirty="0">
              <a:solidFill>
                <a:schemeClr val="bg1"/>
              </a:solidFill>
              <a:cs typeface="Calibri Light"/>
            </a:endParaRPr>
          </a:p>
        </p:txBody>
      </p:sp>
      <p:pic>
        <p:nvPicPr>
          <p:cNvPr id="6" name="Picture 5" descr="A blue square with a heart and a black background&#10;&#10;Description automatically generated">
            <a:extLst>
              <a:ext uri="{FF2B5EF4-FFF2-40B4-BE49-F238E27FC236}">
                <a16:creationId xmlns:a16="http://schemas.microsoft.com/office/drawing/2014/main" id="{81D1C5EE-C2A1-0DBD-65F3-9747854AB7B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3" name="TextBox 2">
            <a:extLst>
              <a:ext uri="{FF2B5EF4-FFF2-40B4-BE49-F238E27FC236}">
                <a16:creationId xmlns:a16="http://schemas.microsoft.com/office/drawing/2014/main" id="{96B7B667-061E-E74A-8B9A-16595B8DF188}"/>
              </a:ext>
            </a:extLst>
          </p:cNvPr>
          <p:cNvSpPr txBox="1"/>
          <p:nvPr/>
        </p:nvSpPr>
        <p:spPr>
          <a:xfrm>
            <a:off x="8528384" y="3222403"/>
            <a:ext cx="2751221" cy="1754326"/>
          </a:xfrm>
          <a:prstGeom prst="rect">
            <a:avLst/>
          </a:prstGeom>
          <a:noFill/>
        </p:spPr>
        <p:txBody>
          <a:bodyPr wrap="square" rtlCol="0">
            <a:spAutoFit/>
          </a:bodyPr>
          <a:lstStyle/>
          <a:p>
            <a:r>
              <a:rPr lang="en-US" b="1" dirty="0">
                <a:solidFill>
                  <a:srgbClr val="489FD8"/>
                </a:solidFill>
              </a:rPr>
              <a:t>BID4 overview; Scrutiny</a:t>
            </a:r>
          </a:p>
          <a:p>
            <a:endParaRPr lang="en-US" b="1" dirty="0">
              <a:solidFill>
                <a:srgbClr val="489FD8"/>
              </a:solidFill>
            </a:endParaRPr>
          </a:p>
          <a:p>
            <a:r>
              <a:rPr lang="en-US" sz="1200" dirty="0"/>
              <a:t>Each BID term, an overview of the five-year business plan proposals are highlighted and reported against.</a:t>
            </a:r>
          </a:p>
          <a:p>
            <a:endParaRPr lang="en-US" sz="1200" dirty="0"/>
          </a:p>
          <a:p>
            <a:r>
              <a:rPr lang="en-US" sz="1200" dirty="0"/>
              <a:t>Progress is shared with businesses each year.</a:t>
            </a:r>
          </a:p>
        </p:txBody>
      </p:sp>
      <p:pic>
        <p:nvPicPr>
          <p:cNvPr id="9" name="Picture 8" descr="A blue and black document with text&#10;&#10;AI-generated content may be incorrect.">
            <a:extLst>
              <a:ext uri="{FF2B5EF4-FFF2-40B4-BE49-F238E27FC236}">
                <a16:creationId xmlns:a16="http://schemas.microsoft.com/office/drawing/2014/main" id="{DA78D862-F288-AFB9-D14C-407BF00F34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395" y="1729334"/>
            <a:ext cx="6830095" cy="4851057"/>
          </a:xfrm>
          <a:prstGeom prst="rect">
            <a:avLst/>
          </a:prstGeom>
        </p:spPr>
      </p:pic>
    </p:spTree>
    <p:extLst>
      <p:ext uri="{BB962C8B-B14F-4D97-AF65-F5344CB8AC3E}">
        <p14:creationId xmlns:p14="http://schemas.microsoft.com/office/powerpoint/2010/main" val="18525390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AD084B-6441-C880-5E40-0195896A6E58}"/>
            </a:ext>
          </a:extLst>
        </p:cNvPr>
        <p:cNvGrpSpPr/>
        <p:nvPr/>
      </p:nvGrpSpPr>
      <p:grpSpPr>
        <a:xfrm>
          <a:off x="0" y="0"/>
          <a:ext cx="0" cy="0"/>
          <a:chOff x="0" y="0"/>
          <a:chExt cx="0" cy="0"/>
        </a:xfrm>
      </p:grpSpPr>
      <p:pic>
        <p:nvPicPr>
          <p:cNvPr id="14" name="Picture 13">
            <a:extLst>
              <a:ext uri="{FF2B5EF4-FFF2-40B4-BE49-F238E27FC236}">
                <a16:creationId xmlns:a16="http://schemas.microsoft.com/office/drawing/2014/main" id="{FB632230-7CB2-24A3-1B17-657887C7A96B}"/>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4D660DA2-5B26-C747-753F-DE5EB6C2F1AA}"/>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1D2ADCD-C02B-7F04-C2E0-051505A05CCB}"/>
              </a:ext>
            </a:extLst>
          </p:cNvPr>
          <p:cNvSpPr txBox="1"/>
          <p:nvPr/>
        </p:nvSpPr>
        <p:spPr>
          <a:xfrm>
            <a:off x="7862637" y="62484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cs typeface="Calibri"/>
            </a:endParaRPr>
          </a:p>
        </p:txBody>
      </p:sp>
      <p:pic>
        <p:nvPicPr>
          <p:cNvPr id="2" name="Picture 1" descr="A blue square with a heart and a black background&#10;&#10;Description automatically generated">
            <a:extLst>
              <a:ext uri="{FF2B5EF4-FFF2-40B4-BE49-F238E27FC236}">
                <a16:creationId xmlns:a16="http://schemas.microsoft.com/office/drawing/2014/main" id="{2658137E-2775-FA3D-E188-45060E971F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8E0E6E14-98A4-C5A9-0064-3931F158D226}"/>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kumimoji="0" lang="en-GB" sz="36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2023/24 Annual Review </a:t>
            </a:r>
            <a:r>
              <a:rPr lang="en-GB" sz="3600" b="1" dirty="0">
                <a:solidFill>
                  <a:prstClr val="white"/>
                </a:solidFill>
                <a:latin typeface="Calibri Light" panose="020F0302020204030204"/>
                <a:ea typeface="Calibri Light" panose="020F0302020204030204"/>
                <a:cs typeface="Calibri Light" panose="020F0302020204030204"/>
              </a:rPr>
              <a:t>document </a:t>
            </a:r>
            <a:r>
              <a:rPr kumimoji="0" lang="en-GB" sz="36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recap</a:t>
            </a:r>
            <a:endParaRPr lang="en-GB" sz="3600" b="1" dirty="0">
              <a:solidFill>
                <a:schemeClr val="bg1"/>
              </a:solidFill>
              <a:cs typeface="Calibri Light"/>
            </a:endParaRPr>
          </a:p>
        </p:txBody>
      </p:sp>
      <p:pic>
        <p:nvPicPr>
          <p:cNvPr id="5" name="Picture 4" descr="A brochure with a picture of a person and a picture of a person&#10;&#10;AI-generated content may be incorrect.">
            <a:extLst>
              <a:ext uri="{FF2B5EF4-FFF2-40B4-BE49-F238E27FC236}">
                <a16:creationId xmlns:a16="http://schemas.microsoft.com/office/drawing/2014/main" id="{BE0E0B85-E236-D880-7BEA-E4611E850A8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94" y="1729334"/>
            <a:ext cx="6772586" cy="4810211"/>
          </a:xfrm>
          <a:prstGeom prst="rect">
            <a:avLst/>
          </a:prstGeom>
          <a:effectLst>
            <a:outerShdw blurRad="50800" dist="38100" dir="2700000" algn="tl" rotWithShape="0">
              <a:prstClr val="black">
                <a:alpha val="40000"/>
              </a:prstClr>
            </a:outerShdw>
          </a:effectLst>
        </p:spPr>
      </p:pic>
      <p:sp>
        <p:nvSpPr>
          <p:cNvPr id="6" name="Rounded Rectangle 5">
            <a:extLst>
              <a:ext uri="{FF2B5EF4-FFF2-40B4-BE49-F238E27FC236}">
                <a16:creationId xmlns:a16="http://schemas.microsoft.com/office/drawing/2014/main" id="{58972584-E355-6458-B87D-D71B3662BD72}"/>
              </a:ext>
            </a:extLst>
          </p:cNvPr>
          <p:cNvSpPr/>
          <p:nvPr/>
        </p:nvSpPr>
        <p:spPr>
          <a:xfrm>
            <a:off x="8179265" y="2751589"/>
            <a:ext cx="3330429" cy="3422708"/>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A898CE1-3BC7-129A-0F8F-A6C67C8AFFF0}"/>
              </a:ext>
            </a:extLst>
          </p:cNvPr>
          <p:cNvPicPr>
            <a:picLocks noChangeAspect="1"/>
          </p:cNvPicPr>
          <p:nvPr/>
        </p:nvPicPr>
        <p:blipFill>
          <a:blip r:embed="rId5"/>
          <a:stretch>
            <a:fillRect/>
          </a:stretch>
        </p:blipFill>
        <p:spPr>
          <a:xfrm>
            <a:off x="10771697" y="5447543"/>
            <a:ext cx="1420302" cy="1420302"/>
          </a:xfrm>
          <a:prstGeom prst="rect">
            <a:avLst/>
          </a:prstGeom>
        </p:spPr>
      </p:pic>
      <p:sp>
        <p:nvSpPr>
          <p:cNvPr id="3" name="TextBox 2">
            <a:extLst>
              <a:ext uri="{FF2B5EF4-FFF2-40B4-BE49-F238E27FC236}">
                <a16:creationId xmlns:a16="http://schemas.microsoft.com/office/drawing/2014/main" id="{78F62231-666C-3786-FFA4-9FB4EB77E5B3}"/>
              </a:ext>
            </a:extLst>
          </p:cNvPr>
          <p:cNvSpPr txBox="1"/>
          <p:nvPr/>
        </p:nvSpPr>
        <p:spPr>
          <a:xfrm>
            <a:off x="8470104" y="3226243"/>
            <a:ext cx="2605246" cy="1938992"/>
          </a:xfrm>
          <a:prstGeom prst="rect">
            <a:avLst/>
          </a:prstGeom>
          <a:noFill/>
        </p:spPr>
        <p:txBody>
          <a:bodyPr wrap="square" rtlCol="0">
            <a:spAutoFit/>
          </a:bodyPr>
          <a:lstStyle/>
          <a:p>
            <a:r>
              <a:rPr lang="en-US" b="1" dirty="0">
                <a:solidFill>
                  <a:srgbClr val="489FD8"/>
                </a:solidFill>
              </a:rPr>
              <a:t>Scrutiny …</a:t>
            </a:r>
          </a:p>
          <a:p>
            <a:endParaRPr lang="en-US" b="1" dirty="0">
              <a:solidFill>
                <a:srgbClr val="489FD8"/>
              </a:solidFill>
            </a:endParaRPr>
          </a:p>
          <a:p>
            <a:r>
              <a:rPr lang="en-US" sz="1200" dirty="0"/>
              <a:t>At the beginning of each financial year, headlines are also published in the annual review.</a:t>
            </a:r>
          </a:p>
          <a:p>
            <a:endParaRPr lang="en-US" sz="1200" dirty="0"/>
          </a:p>
          <a:p>
            <a:r>
              <a:rPr lang="en-US" sz="1200" dirty="0"/>
              <a:t>This is designed to introduce plans for the year ahead and provide further scrutiny opportunities.</a:t>
            </a:r>
          </a:p>
        </p:txBody>
      </p:sp>
    </p:spTree>
    <p:extLst>
      <p:ext uri="{BB962C8B-B14F-4D97-AF65-F5344CB8AC3E}">
        <p14:creationId xmlns:p14="http://schemas.microsoft.com/office/powerpoint/2010/main" val="27932932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CB4CF9-15A0-53A9-E474-1ECD2C77BA4C}"/>
            </a:ext>
          </a:extLst>
        </p:cNvPr>
        <p:cNvGrpSpPr/>
        <p:nvPr/>
      </p:nvGrpSpPr>
      <p:grpSpPr>
        <a:xfrm>
          <a:off x="0" y="0"/>
          <a:ext cx="0" cy="0"/>
          <a:chOff x="0" y="0"/>
          <a:chExt cx="0" cy="0"/>
        </a:xfrm>
      </p:grpSpPr>
      <p:pic>
        <p:nvPicPr>
          <p:cNvPr id="7" name="Picture 6">
            <a:extLst>
              <a:ext uri="{FF2B5EF4-FFF2-40B4-BE49-F238E27FC236}">
                <a16:creationId xmlns:a16="http://schemas.microsoft.com/office/drawing/2014/main" id="{BC934C49-D5D0-7EA9-629F-945DBB368BE6}"/>
              </a:ext>
            </a:extLst>
          </p:cNvPr>
          <p:cNvPicPr>
            <a:picLocks noChangeAspect="1"/>
          </p:cNvPicPr>
          <p:nvPr/>
        </p:nvPicPr>
        <p:blipFill>
          <a:blip r:embed="rId2"/>
          <a:stretch>
            <a:fillRect/>
          </a:stretch>
        </p:blipFill>
        <p:spPr>
          <a:xfrm>
            <a:off x="3278459" y="3260387"/>
            <a:ext cx="2524477" cy="924054"/>
          </a:xfrm>
          <a:prstGeom prst="rect">
            <a:avLst/>
          </a:prstGeom>
        </p:spPr>
      </p:pic>
      <p:pic>
        <p:nvPicPr>
          <p:cNvPr id="3" name="Picture 2">
            <a:extLst>
              <a:ext uri="{FF2B5EF4-FFF2-40B4-BE49-F238E27FC236}">
                <a16:creationId xmlns:a16="http://schemas.microsoft.com/office/drawing/2014/main" id="{67DD2095-1A98-7C33-B0A4-D9C680FB3ABB}"/>
              </a:ext>
            </a:extLst>
          </p:cNvPr>
          <p:cNvPicPr>
            <a:picLocks noChangeAspect="1"/>
          </p:cNvPicPr>
          <p:nvPr/>
        </p:nvPicPr>
        <p:blipFill>
          <a:blip r:embed="rId3">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31C381D8-0179-C457-6D01-253C43DFFB28}"/>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6A79702-334A-9C2E-4F91-E6E6D24AFCF8}"/>
              </a:ext>
            </a:extLst>
          </p:cNvPr>
          <p:cNvSpPr txBox="1"/>
          <p:nvPr/>
        </p:nvSpPr>
        <p:spPr>
          <a:xfrm>
            <a:off x="7862637" y="62484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cs typeface="Calibri"/>
            </a:endParaRPr>
          </a:p>
        </p:txBody>
      </p:sp>
      <p:pic>
        <p:nvPicPr>
          <p:cNvPr id="2" name="Picture 1" descr="A blue square with a heart and a black background&#10;&#10;Description automatically generated">
            <a:extLst>
              <a:ext uri="{FF2B5EF4-FFF2-40B4-BE49-F238E27FC236}">
                <a16:creationId xmlns:a16="http://schemas.microsoft.com/office/drawing/2014/main" id="{8A670D91-3F08-9B86-806E-A83E5BA4E8E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83099F2F-45A6-5C91-9910-E2C8069D2050}"/>
              </a:ext>
            </a:extLst>
          </p:cNvPr>
          <p:cNvSpPr>
            <a:spLocks noGrp="1"/>
          </p:cNvSpPr>
          <p:nvPr>
            <p:ph type="title"/>
          </p:nvPr>
        </p:nvSpPr>
        <p:spPr>
          <a:xfrm>
            <a:off x="778580" y="408323"/>
            <a:ext cx="10515600" cy="1325563"/>
          </a:xfrm>
          <a:ln w="28575">
            <a:noFill/>
          </a:ln>
        </p:spPr>
        <p:txBody>
          <a:bodyPr>
            <a:normAutofit fontScale="90000"/>
          </a:bodyPr>
          <a:lstStyle/>
          <a:p>
            <a:r>
              <a:rPr lang="en-GB" dirty="0" err="1">
                <a:solidFill>
                  <a:schemeClr val="bg1"/>
                </a:solidFill>
                <a:ea typeface="+mj-lt"/>
                <a:cs typeface="+mj-lt"/>
              </a:rPr>
              <a:t>BedfordBID</a:t>
            </a:r>
            <a:r>
              <a:rPr lang="en-GB" dirty="0">
                <a:solidFill>
                  <a:schemeClr val="bg1"/>
                </a:solidFill>
                <a:ea typeface="+mj-lt"/>
                <a:cs typeface="+mj-lt"/>
              </a:rPr>
              <a:t> virtual AGM February 2025</a:t>
            </a:r>
            <a:br>
              <a:rPr lang="en-GB" sz="4000" dirty="0">
                <a:solidFill>
                  <a:schemeClr val="bg1"/>
                </a:solidFill>
                <a:ea typeface="+mj-lt"/>
                <a:cs typeface="+mj-lt"/>
              </a:rPr>
            </a:br>
            <a:r>
              <a:rPr kumimoji="0" lang="en-GB" sz="40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2024/5 interim review </a:t>
            </a:r>
            <a:br>
              <a:rPr kumimoji="0" lang="en-GB" sz="40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br>
            <a:r>
              <a:rPr lang="en-GB" sz="4000" b="1" dirty="0">
                <a:solidFill>
                  <a:schemeClr val="bg1"/>
                </a:solidFill>
                <a:ea typeface="+mj-lt"/>
                <a:cs typeface="+mj-lt"/>
              </a:rPr>
              <a:t>Update 29/01/2025</a:t>
            </a:r>
            <a:endParaRPr lang="en-GB" sz="4000" b="1" dirty="0">
              <a:solidFill>
                <a:schemeClr val="bg1"/>
              </a:solidFill>
              <a:cs typeface="Calibri Light"/>
            </a:endParaRPr>
          </a:p>
        </p:txBody>
      </p:sp>
      <p:sp>
        <p:nvSpPr>
          <p:cNvPr id="4" name="TextBox 3">
            <a:extLst>
              <a:ext uri="{FF2B5EF4-FFF2-40B4-BE49-F238E27FC236}">
                <a16:creationId xmlns:a16="http://schemas.microsoft.com/office/drawing/2014/main" id="{A7580E1D-3B17-643C-5F60-41E37B70A3FF}"/>
              </a:ext>
            </a:extLst>
          </p:cNvPr>
          <p:cNvSpPr txBox="1"/>
          <p:nvPr/>
        </p:nvSpPr>
        <p:spPr>
          <a:xfrm>
            <a:off x="778580" y="2615875"/>
            <a:ext cx="4328901" cy="584775"/>
          </a:xfrm>
          <a:prstGeom prst="rect">
            <a:avLst/>
          </a:prstGeom>
          <a:noFill/>
        </p:spPr>
        <p:txBody>
          <a:bodyPr wrap="square" rtlCol="0">
            <a:spAutoFit/>
          </a:bodyPr>
          <a:lstStyle/>
          <a:p>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Chancellor of the exchequer gives unequivocal backing to East West Rail – </a:t>
            </a:r>
            <a:endParaRPr lang="en-US" sz="1600" b="1" dirty="0">
              <a:solidFill>
                <a:srgbClr val="489FD8"/>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67771732-EC2E-FFF0-9DA3-87FBB61B31CC}"/>
              </a:ext>
            </a:extLst>
          </p:cNvPr>
          <p:cNvSpPr txBox="1"/>
          <p:nvPr/>
        </p:nvSpPr>
        <p:spPr>
          <a:xfrm>
            <a:off x="778580" y="3373832"/>
            <a:ext cx="4427734" cy="1938992"/>
          </a:xfrm>
          <a:prstGeom prst="rect">
            <a:avLst/>
          </a:prstGeom>
          <a:noFill/>
        </p:spPr>
        <p:txBody>
          <a:bodyPr wrap="square" rtlCol="0">
            <a:spAutoFit/>
          </a:bodyPr>
          <a:lstStyle/>
          <a:p>
            <a:r>
              <a:rPr lang="en-GB" sz="1200" dirty="0">
                <a:latin typeface="Calibri" panose="020F0502020204030204" pitchFamily="34" charset="0"/>
                <a:ea typeface="Aptos" panose="020B0004020202020204" pitchFamily="34" charset="0"/>
                <a:cs typeface="Calibri" panose="020F0502020204030204" pitchFamily="34" charset="0"/>
              </a:rPr>
              <a:t>I</a:t>
            </a:r>
            <a:r>
              <a:rPr lang="en-GB" sz="1200" dirty="0">
                <a:effectLst/>
                <a:latin typeface="Calibri" panose="020F0502020204030204" pitchFamily="34" charset="0"/>
                <a:ea typeface="Aptos" panose="020B0004020202020204" pitchFamily="34" charset="0"/>
                <a:cs typeface="Calibri" panose="020F0502020204030204" pitchFamily="34" charset="0"/>
              </a:rPr>
              <a:t>n the much-anticipated speech around </a:t>
            </a:r>
          </a:p>
          <a:p>
            <a:r>
              <a:rPr lang="en-GB" sz="1200" dirty="0">
                <a:effectLst/>
                <a:latin typeface="Calibri" panose="020F0502020204030204" pitchFamily="34" charset="0"/>
                <a:ea typeface="Aptos" panose="020B0004020202020204" pitchFamily="34" charset="0"/>
                <a:cs typeface="Calibri" panose="020F0502020204030204" pitchFamily="34" charset="0"/>
              </a:rPr>
              <a:t>plans for the UK’s economic growth, the </a:t>
            </a:r>
          </a:p>
          <a:p>
            <a:r>
              <a:rPr lang="en-GB" sz="1200" dirty="0">
                <a:effectLst/>
                <a:latin typeface="Calibri" panose="020F0502020204030204" pitchFamily="34" charset="0"/>
                <a:ea typeface="Aptos" panose="020B0004020202020204" pitchFamily="34" charset="0"/>
                <a:cs typeface="Calibri" panose="020F0502020204030204" pitchFamily="34" charset="0"/>
              </a:rPr>
              <a:t>chancellor of the exchequer gave her </a:t>
            </a:r>
          </a:p>
          <a:p>
            <a:r>
              <a:rPr lang="en-GB" sz="1200" dirty="0">
                <a:effectLst/>
                <a:latin typeface="Calibri" panose="020F0502020204030204" pitchFamily="34" charset="0"/>
                <a:ea typeface="Aptos" panose="020B0004020202020204" pitchFamily="34" charset="0"/>
                <a:cs typeface="Calibri" panose="020F0502020204030204" pitchFamily="34" charset="0"/>
              </a:rPr>
              <a:t>unequivocal support for the East West </a:t>
            </a:r>
          </a:p>
          <a:p>
            <a:r>
              <a:rPr lang="en-GB" sz="1200" dirty="0">
                <a:effectLst/>
                <a:latin typeface="Calibri" panose="020F0502020204030204" pitchFamily="34" charset="0"/>
                <a:ea typeface="Aptos" panose="020B0004020202020204" pitchFamily="34" charset="0"/>
                <a:cs typeface="Calibri" panose="020F0502020204030204" pitchFamily="34" charset="0"/>
              </a:rPr>
              <a:t>Rail infrastructure project which will run </a:t>
            </a:r>
          </a:p>
          <a:p>
            <a:r>
              <a:rPr lang="en-GB" sz="1200" dirty="0">
                <a:effectLst/>
                <a:latin typeface="Calibri" panose="020F0502020204030204" pitchFamily="34" charset="0"/>
                <a:ea typeface="Aptos" panose="020B0004020202020204" pitchFamily="34" charset="0"/>
                <a:cs typeface="Calibri" panose="020F0502020204030204" pitchFamily="34" charset="0"/>
              </a:rPr>
              <a:t>from Oxford to Cambridge through Bedford Borough.</a:t>
            </a:r>
            <a:r>
              <a:rPr lang="en-GB" sz="1200" dirty="0">
                <a:effectLst/>
                <a:latin typeface="Calibri" panose="020F0502020204030204" pitchFamily="34" charset="0"/>
                <a:cs typeface="Calibri" panose="020F0502020204030204" pitchFamily="34" charset="0"/>
              </a:rPr>
              <a:t> </a:t>
            </a:r>
          </a:p>
          <a:p>
            <a:endParaRPr lang="en-GB" sz="1200" dirty="0">
              <a:solidFill>
                <a:srgbClr val="153D50"/>
              </a:solidFill>
              <a:latin typeface="Calibri" panose="020F0502020204030204" pitchFamily="34" charset="0"/>
              <a:cs typeface="Calibri" panose="020F0502020204030204" pitchFamily="34" charset="0"/>
            </a:endParaRPr>
          </a:p>
          <a:p>
            <a:endParaRPr lang="en-GB" sz="1200" dirty="0">
              <a:solidFill>
                <a:srgbClr val="153D50"/>
              </a:solidFill>
              <a:latin typeface="Calibri" panose="020F0502020204030204" pitchFamily="34" charset="0"/>
              <a:cs typeface="Calibri" panose="020F0502020204030204" pitchFamily="34" charset="0"/>
            </a:endParaRPr>
          </a:p>
          <a:p>
            <a:endParaRPr lang="en-GB" sz="1200" dirty="0">
              <a:solidFill>
                <a:srgbClr val="153D50"/>
              </a:solidFill>
              <a:latin typeface="Calibri" panose="020F0502020204030204" pitchFamily="34" charset="0"/>
              <a:cs typeface="Calibri" panose="020F0502020204030204" pitchFamily="34" charset="0"/>
            </a:endParaRPr>
          </a:p>
          <a:p>
            <a:endParaRPr lang="en-US" sz="1200" dirty="0">
              <a:solidFill>
                <a:srgbClr val="153D50"/>
              </a:solidFill>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48244BC1-4EC4-B623-1B25-A17D6079E397}"/>
              </a:ext>
            </a:extLst>
          </p:cNvPr>
          <p:cNvSpPr txBox="1"/>
          <p:nvPr/>
        </p:nvSpPr>
        <p:spPr>
          <a:xfrm>
            <a:off x="5630666" y="2615875"/>
            <a:ext cx="4328901" cy="584775"/>
          </a:xfrm>
          <a:prstGeom prst="rect">
            <a:avLst/>
          </a:prstGeom>
          <a:noFill/>
        </p:spPr>
        <p:txBody>
          <a:bodyPr wrap="square" rtlCol="0">
            <a:spAutoFit/>
          </a:bodyPr>
          <a:lstStyle/>
          <a:p>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Universal Studios proposed theme park – supported by BedfordBID</a:t>
            </a:r>
            <a:r>
              <a:rPr lang="en-GB" sz="1600" b="1" dirty="0">
                <a:solidFill>
                  <a:srgbClr val="489FD8"/>
                </a:solidFill>
                <a:effectLst/>
                <a:latin typeface="Calibri" panose="020F0502020204030204" pitchFamily="34" charset="0"/>
                <a:cs typeface="Calibri" panose="020F0502020204030204" pitchFamily="34" charset="0"/>
              </a:rPr>
              <a:t> </a:t>
            </a:r>
            <a:endParaRPr lang="en-US" sz="1600" b="1" dirty="0">
              <a:solidFill>
                <a:srgbClr val="489FD8"/>
              </a:solidFill>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71A907EE-836A-5FA5-8FB9-1EE271D8904B}"/>
              </a:ext>
            </a:extLst>
          </p:cNvPr>
          <p:cNvSpPr txBox="1"/>
          <p:nvPr/>
        </p:nvSpPr>
        <p:spPr>
          <a:xfrm>
            <a:off x="5630665" y="3373832"/>
            <a:ext cx="4649926" cy="3253006"/>
          </a:xfrm>
          <a:prstGeom prst="rect">
            <a:avLst/>
          </a:prstGeom>
          <a:noFill/>
        </p:spPr>
        <p:txBody>
          <a:bodyPr wrap="square" rtlCol="0">
            <a:spAutoFit/>
          </a:bodyPr>
          <a:lstStyle/>
          <a:p>
            <a:pPr>
              <a:lnSpc>
                <a:spcPct val="107000"/>
              </a:lnSpc>
            </a:pPr>
            <a:r>
              <a:rPr lang="en-GB" sz="1200" kern="100" dirty="0">
                <a:effectLst/>
                <a:latin typeface="Calibri" panose="020F0502020204030204" pitchFamily="34" charset="0"/>
                <a:ea typeface="Aptos" panose="020B0004020202020204" pitchFamily="34" charset="0"/>
                <a:cs typeface="Calibri" panose="020F0502020204030204" pitchFamily="34" charset="0"/>
              </a:rPr>
              <a:t>In a recent parliamentary tourism </a:t>
            </a:r>
          </a:p>
          <a:p>
            <a:pPr>
              <a:lnSpc>
                <a:spcPct val="107000"/>
              </a:lnSpc>
            </a:pPr>
            <a:r>
              <a:rPr lang="en-GB" sz="1200" kern="100" dirty="0">
                <a:effectLst/>
                <a:latin typeface="Calibri" panose="020F0502020204030204" pitchFamily="34" charset="0"/>
                <a:ea typeface="Aptos" panose="020B0004020202020204" pitchFamily="34" charset="0"/>
                <a:cs typeface="Calibri" panose="020F0502020204030204" pitchFamily="34" charset="0"/>
              </a:rPr>
              <a:t>debate, it was noted that: "Universal </a:t>
            </a:r>
          </a:p>
          <a:p>
            <a:pPr>
              <a:lnSpc>
                <a:spcPct val="107000"/>
              </a:lnSpc>
            </a:pPr>
            <a:r>
              <a:rPr lang="en-GB" sz="1200" kern="100" dirty="0">
                <a:effectLst/>
                <a:latin typeface="Calibri" panose="020F0502020204030204" pitchFamily="34" charset="0"/>
                <a:ea typeface="Aptos" panose="020B0004020202020204" pitchFamily="34" charset="0"/>
                <a:cs typeface="Calibri" panose="020F0502020204030204" pitchFamily="34" charset="0"/>
              </a:rPr>
              <a:t>could be the key to unlock the </a:t>
            </a:r>
          </a:p>
          <a:p>
            <a:pPr>
              <a:lnSpc>
                <a:spcPct val="107000"/>
              </a:lnSpc>
            </a:pPr>
            <a:r>
              <a:rPr lang="en-GB" sz="1200" kern="100" dirty="0">
                <a:effectLst/>
                <a:latin typeface="Calibri" panose="020F0502020204030204" pitchFamily="34" charset="0"/>
                <a:ea typeface="Aptos" panose="020B0004020202020204" pitchFamily="34" charset="0"/>
                <a:cs typeface="Calibri" panose="020F0502020204030204" pitchFamily="34" charset="0"/>
              </a:rPr>
              <a:t>Government's growth mission in </a:t>
            </a:r>
          </a:p>
          <a:p>
            <a:pPr>
              <a:lnSpc>
                <a:spcPct val="107000"/>
              </a:lnSpc>
              <a:spcAft>
                <a:spcPts val="800"/>
              </a:spcAft>
            </a:pPr>
            <a:r>
              <a:rPr lang="en-GB" sz="1200" kern="100" dirty="0">
                <a:effectLst/>
                <a:latin typeface="Calibri" panose="020F0502020204030204" pitchFamily="34" charset="0"/>
                <a:ea typeface="Aptos" panose="020B0004020202020204" pitchFamily="34" charset="0"/>
                <a:cs typeface="Calibri" panose="020F0502020204030204" pitchFamily="34" charset="0"/>
              </a:rPr>
              <a:t>Bedfordshire." Negotiations for a Universal Studios theme park remain ongoing, despite speculation that the proposed 700-acre development in Kempston Hardwick, Bedfordshire, would be mentioned in Chancellor Rachel Reeves' speech about growth on 29/01/2025.  </a:t>
            </a:r>
          </a:p>
          <a:p>
            <a:pPr>
              <a:lnSpc>
                <a:spcPct val="107000"/>
              </a:lnSpc>
              <a:spcAft>
                <a:spcPts val="800"/>
              </a:spcAft>
            </a:pPr>
            <a:r>
              <a:rPr lang="en-GB" sz="1200" kern="100" dirty="0">
                <a:effectLst/>
                <a:latin typeface="Calibri" panose="020F0502020204030204" pitchFamily="34" charset="0"/>
                <a:ea typeface="Aptos" panose="020B0004020202020204" pitchFamily="34" charset="0"/>
                <a:cs typeface="Calibri" panose="020F0502020204030204" pitchFamily="34" charset="0"/>
              </a:rPr>
              <a:t>Further updates are expected shortly when, if plans moved forward, it would "help facilitate" a number of upgrades to the area, such as the construction of new railway stations, new slip roads from the A421 and upgrades to Manor Road.  </a:t>
            </a:r>
          </a:p>
          <a:p>
            <a:pPr>
              <a:lnSpc>
                <a:spcPct val="107000"/>
              </a:lnSpc>
              <a:spcAft>
                <a:spcPts val="800"/>
              </a:spcAft>
            </a:pPr>
            <a:r>
              <a:rPr lang="en-GB" sz="1200" kern="100" dirty="0">
                <a:effectLst/>
                <a:latin typeface="Calibri" panose="020F0502020204030204" pitchFamily="34" charset="0"/>
                <a:ea typeface="Aptos" panose="020B0004020202020204" pitchFamily="34" charset="0"/>
                <a:cs typeface="Calibri" panose="020F0502020204030204" pitchFamily="34" charset="0"/>
              </a:rPr>
              <a:t>Universal claims about 8,000 jobs would be created in the area once the resort became operational and after two decades, that number would rise to 10,000.</a:t>
            </a:r>
          </a:p>
        </p:txBody>
      </p:sp>
      <p:pic>
        <p:nvPicPr>
          <p:cNvPr id="11" name="Picture 10" descr="A logo of a company&#10;&#10;AI-generated content may be incorrect.">
            <a:extLst>
              <a:ext uri="{FF2B5EF4-FFF2-40B4-BE49-F238E27FC236}">
                <a16:creationId xmlns:a16="http://schemas.microsoft.com/office/drawing/2014/main" id="{B751D522-C7A9-D810-9F49-FA09C40529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60000" y="3314095"/>
            <a:ext cx="1723402" cy="969414"/>
          </a:xfrm>
          <a:prstGeom prst="rect">
            <a:avLst/>
          </a:prstGeom>
        </p:spPr>
      </p:pic>
    </p:spTree>
    <p:extLst>
      <p:ext uri="{BB962C8B-B14F-4D97-AF65-F5344CB8AC3E}">
        <p14:creationId xmlns:p14="http://schemas.microsoft.com/office/powerpoint/2010/main" val="224775614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8EE382-48B4-CC6B-1314-444B8F60EC6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35E0AE02-0EA2-7EAA-FC62-D19CEB320C0D}"/>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AED0290E-6131-224F-4C2C-0381A4406B80}"/>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85C11BEF-75A7-E201-D2A5-1D9903EB35FD}"/>
              </a:ext>
            </a:extLst>
          </p:cNvPr>
          <p:cNvSpPr txBox="1"/>
          <p:nvPr/>
        </p:nvSpPr>
        <p:spPr>
          <a:xfrm>
            <a:off x="7862637" y="62484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cs typeface="Calibri"/>
            </a:endParaRPr>
          </a:p>
        </p:txBody>
      </p:sp>
      <p:pic>
        <p:nvPicPr>
          <p:cNvPr id="2" name="Picture 1" descr="A blue square with a heart and a black background&#10;&#10;Description automatically generated">
            <a:extLst>
              <a:ext uri="{FF2B5EF4-FFF2-40B4-BE49-F238E27FC236}">
                <a16:creationId xmlns:a16="http://schemas.microsoft.com/office/drawing/2014/main" id="{CB1547CB-91ED-7741-2F23-A112BF5C53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D3264AD6-5E4B-DD5C-108D-34E110DB7836}"/>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kumimoji="0" lang="en-GB" sz="36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2024/5 interim review </a:t>
            </a:r>
            <a:endParaRPr lang="en-GB" sz="4000" b="1" dirty="0">
              <a:solidFill>
                <a:schemeClr val="bg1"/>
              </a:solidFill>
              <a:cs typeface="Calibri Light"/>
            </a:endParaRPr>
          </a:p>
        </p:txBody>
      </p:sp>
      <p:sp>
        <p:nvSpPr>
          <p:cNvPr id="4" name="TextBox 3">
            <a:extLst>
              <a:ext uri="{FF2B5EF4-FFF2-40B4-BE49-F238E27FC236}">
                <a16:creationId xmlns:a16="http://schemas.microsoft.com/office/drawing/2014/main" id="{ACDBC760-92A6-6E65-00BF-6C411FA9BB26}"/>
              </a:ext>
            </a:extLst>
          </p:cNvPr>
          <p:cNvSpPr txBox="1"/>
          <p:nvPr/>
        </p:nvSpPr>
        <p:spPr>
          <a:xfrm>
            <a:off x="778580" y="2615875"/>
            <a:ext cx="8060620" cy="4100097"/>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0"/>
              </a:spcBef>
              <a:spcAft>
                <a:spcPts val="800"/>
              </a:spcAft>
              <a:buClrTx/>
              <a:buSzTx/>
              <a:buFont typeface="Symbol" panose="05050102010706020507" pitchFamily="18" charset="2"/>
              <a:buChar char=""/>
              <a:tabLst/>
              <a:defRPr/>
            </a:pPr>
            <a:r>
              <a:rPr kumimoji="0" lang="en-GB" b="1" i="0" u="none" strike="noStrike" kern="0" cap="none" spc="0" normalizeH="0" baseline="0" noProof="0" dirty="0">
                <a:ln>
                  <a:noFill/>
                </a:ln>
                <a:solidFill>
                  <a:srgbClr val="489FD8"/>
                </a:solidFill>
                <a:uLnTx/>
                <a:uFillTx/>
                <a:ea typeface="Aptos" panose="020B0004020202020204" pitchFamily="34" charset="0"/>
                <a:cs typeface="Calibri" panose="020F0502020204030204" pitchFamily="34" charset="0"/>
              </a:rPr>
              <a:t>T</a:t>
            </a:r>
            <a:r>
              <a:rPr kumimoji="0" lang="en-GB" b="1" i="0" u="none" strike="noStrike" kern="0" cap="none" spc="0" normalizeH="0" baseline="0" noProof="0" dirty="0">
                <a:ln>
                  <a:noFill/>
                </a:ln>
                <a:solidFill>
                  <a:srgbClr val="489FD8"/>
                </a:solidFill>
                <a:effectLst/>
                <a:uLnTx/>
                <a:uFillTx/>
                <a:ea typeface="Aptos" panose="020B0004020202020204" pitchFamily="34" charset="0"/>
                <a:cs typeface="Aptos" panose="020B0004020202020204" pitchFamily="34" charset="0"/>
              </a:rPr>
              <a:t>he BID Company can only spend monies received.  During 2024/25 the Company has been using existing reserves to fulfil its mandated legal obligations and honour voucher redemptions etc</a:t>
            </a:r>
            <a:r>
              <a:rPr lang="en-GB" b="1" kern="0" dirty="0">
                <a:solidFill>
                  <a:srgbClr val="489FD8"/>
                </a:solidFill>
                <a:ea typeface="Aptos" panose="020B0004020202020204" pitchFamily="34" charset="0"/>
                <a:cs typeface="Aptos" panose="020B0004020202020204" pitchFamily="34" charset="0"/>
              </a:rPr>
              <a:t>.  T</a:t>
            </a:r>
            <a:r>
              <a:rPr kumimoji="0" lang="en-GB" b="1" i="0" u="none" strike="noStrike" kern="0" cap="none" spc="0" normalizeH="0" baseline="0" noProof="0" dirty="0">
                <a:ln>
                  <a:noFill/>
                </a:ln>
                <a:solidFill>
                  <a:srgbClr val="489FD8"/>
                </a:solidFill>
                <a:effectLst/>
                <a:uLnTx/>
                <a:uFillTx/>
                <a:ea typeface="Aptos" panose="020B0004020202020204" pitchFamily="34" charset="0"/>
                <a:cs typeface="Aptos" panose="020B0004020202020204" pitchFamily="34" charset="0"/>
              </a:rPr>
              <a:t>he Council retains levies collected and held in their separate BID Revenue Account until passed to the BedfordBID Company to spend.</a:t>
            </a:r>
          </a:p>
          <a:p>
            <a:pPr marR="0" lvl="0" algn="l" defTabSz="914400" rtl="0" eaLnBrk="1" fontAlgn="auto" latinLnBrk="0" hangingPunct="1">
              <a:lnSpc>
                <a:spcPct val="107000"/>
              </a:lnSpc>
              <a:spcBef>
                <a:spcPts val="0"/>
              </a:spcBef>
              <a:spcAft>
                <a:spcPts val="800"/>
              </a:spcAft>
              <a:buClrTx/>
              <a:buSzTx/>
              <a:tabLst/>
              <a:defRPr/>
            </a:pPr>
            <a:endParaRPr kumimoji="0" lang="en-GB" b="1" i="0" u="none" strike="noStrike" kern="100" cap="none" spc="0" normalizeH="0" baseline="0" noProof="0" dirty="0">
              <a:ln>
                <a:noFill/>
              </a:ln>
              <a:solidFill>
                <a:srgbClr val="489FD8"/>
              </a:solidFill>
              <a:effectLst/>
              <a:uLnTx/>
              <a:uFillTx/>
              <a:ea typeface="Aptos" panose="020B0004020202020204" pitchFamily="34" charset="0"/>
              <a:cs typeface="Times New Roman" panose="02020603050405020304" pitchFamily="18" charset="0"/>
            </a:endParaRPr>
          </a:p>
          <a:p>
            <a:pPr marL="342900" marR="0" lvl="0" indent="-342900" algn="l" defTabSz="914400" rtl="0" eaLnBrk="1" fontAlgn="auto" latinLnBrk="0" hangingPunct="1">
              <a:lnSpc>
                <a:spcPct val="107000"/>
              </a:lnSpc>
              <a:spcBef>
                <a:spcPts val="0"/>
              </a:spcBef>
              <a:spcAft>
                <a:spcPts val="0"/>
              </a:spcAft>
              <a:buClrTx/>
              <a:buSzTx/>
              <a:buFont typeface="Symbol" panose="05050102010706020507" pitchFamily="18" charset="2"/>
              <a:buChar char=""/>
              <a:tabLst/>
              <a:defRPr/>
            </a:pPr>
            <a:r>
              <a:rPr kumimoji="0" lang="en-GB" b="1" i="0" u="none" strike="noStrike" kern="0" cap="none" spc="0" normalizeH="0" baseline="0" noProof="0" dirty="0">
                <a:ln>
                  <a:noFill/>
                </a:ln>
                <a:solidFill>
                  <a:srgbClr val="489FD8"/>
                </a:solidFill>
                <a:effectLst/>
                <a:uLnTx/>
                <a:uFillTx/>
                <a:ea typeface="Aptos" panose="020B0004020202020204" pitchFamily="34" charset="0"/>
                <a:cs typeface="Aptos" panose="020B0004020202020204" pitchFamily="34" charset="0"/>
              </a:rPr>
              <a:t>Since the results of the unsuccessful ballot were declared in October 2024, the BID team have been dealing with the Company closure as well as continue its obligation to operate a normal year of activity and process costs for 2024/25.  A WIP cash flow forecast for the wind-up is </a:t>
            </a:r>
            <a:r>
              <a:rPr lang="en-GB" b="1" kern="0" dirty="0">
                <a:solidFill>
                  <a:srgbClr val="489FD8"/>
                </a:solidFill>
                <a:ea typeface="Aptos" panose="020B0004020202020204" pitchFamily="34" charset="0"/>
                <a:cs typeface="Aptos" panose="020B0004020202020204" pitchFamily="34" charset="0"/>
              </a:rPr>
              <a:t>also being attended to with draft accounts to be published in due course.</a:t>
            </a:r>
            <a:br>
              <a:rPr kumimoji="0" lang="en-GB" b="1" i="0" u="none" strike="noStrike" kern="0" cap="none" spc="0" normalizeH="0" baseline="0" noProof="0" dirty="0">
                <a:ln>
                  <a:noFill/>
                </a:ln>
                <a:solidFill>
                  <a:srgbClr val="489FD8"/>
                </a:solidFill>
                <a:effectLst/>
                <a:uLnTx/>
                <a:uFillTx/>
                <a:ea typeface="Aptos" panose="020B0004020202020204" pitchFamily="34" charset="0"/>
                <a:cs typeface="Aptos" panose="020B0004020202020204" pitchFamily="34" charset="0"/>
              </a:rPr>
            </a:br>
            <a:endParaRPr kumimoji="0" lang="en-GB" b="1" i="0" u="none" strike="noStrike" kern="100" cap="none" spc="0" normalizeH="0" baseline="0" noProof="0" dirty="0">
              <a:ln>
                <a:noFill/>
              </a:ln>
              <a:solidFill>
                <a:srgbClr val="489FD8"/>
              </a:solidFill>
              <a:effectLst/>
              <a:uLnTx/>
              <a:uFillTx/>
              <a:ea typeface="Aptos" panose="020B0004020202020204" pitchFamily="34" charset="0"/>
              <a:cs typeface="Times New Roman" panose="02020603050405020304" pitchFamily="18" charset="0"/>
            </a:endParaRPr>
          </a:p>
          <a:p>
            <a:endParaRPr lang="en-US" sz="1600" b="1" dirty="0">
              <a:solidFill>
                <a:srgbClr val="489FD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5122067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48512E-A96C-D469-A00B-2D902D5923AC}"/>
            </a:ext>
          </a:extLst>
        </p:cNvPr>
        <p:cNvGrpSpPr/>
        <p:nvPr/>
      </p:nvGrpSpPr>
      <p:grpSpPr>
        <a:xfrm>
          <a:off x="0" y="0"/>
          <a:ext cx="0" cy="0"/>
          <a:chOff x="0" y="0"/>
          <a:chExt cx="0" cy="0"/>
        </a:xfrm>
      </p:grpSpPr>
      <p:pic>
        <p:nvPicPr>
          <p:cNvPr id="2" name="Picture 1">
            <a:extLst>
              <a:ext uri="{FF2B5EF4-FFF2-40B4-BE49-F238E27FC236}">
                <a16:creationId xmlns:a16="http://schemas.microsoft.com/office/drawing/2014/main" id="{F736B03F-7B41-8C6A-260E-14BB33582F29}"/>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62BC4AEA-DAFD-E205-E214-DFDD7E261769}"/>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31F72D55-3382-8849-CB0B-89EF1752262B}"/>
              </a:ext>
            </a:extLst>
          </p:cNvPr>
          <p:cNvSpPr>
            <a:spLocks noGrp="1"/>
          </p:cNvSpPr>
          <p:nvPr>
            <p:ph type="title"/>
          </p:nvPr>
        </p:nvSpPr>
        <p:spPr>
          <a:xfrm>
            <a:off x="778580" y="288859"/>
            <a:ext cx="10515600" cy="1325563"/>
          </a:xfrm>
          <a:ln w="28575">
            <a:noFill/>
          </a:ln>
        </p:spPr>
        <p:txBody>
          <a:bodyPr>
            <a:normAutofit fontScale="90000"/>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4000" b="1" dirty="0">
                <a:solidFill>
                  <a:schemeClr val="bg1"/>
                </a:solidFill>
                <a:ea typeface="+mj-lt"/>
                <a:cs typeface="+mj-lt"/>
              </a:rPr>
              <a:t>2024/25 Annual Review activity interim snapshot</a:t>
            </a:r>
            <a:endParaRPr lang="en-GB" sz="4000" b="1" dirty="0">
              <a:solidFill>
                <a:schemeClr val="bg1"/>
              </a:solidFill>
              <a:cs typeface="Calibri Light"/>
            </a:endParaRPr>
          </a:p>
        </p:txBody>
      </p:sp>
      <p:sp>
        <p:nvSpPr>
          <p:cNvPr id="10" name="TextBox 9">
            <a:extLst>
              <a:ext uri="{FF2B5EF4-FFF2-40B4-BE49-F238E27FC236}">
                <a16:creationId xmlns:a16="http://schemas.microsoft.com/office/drawing/2014/main" id="{BB9FE757-6723-3913-E6A2-419701D581A8}"/>
              </a:ext>
            </a:extLst>
          </p:cNvPr>
          <p:cNvSpPr txBox="1"/>
          <p:nvPr/>
        </p:nvSpPr>
        <p:spPr>
          <a:xfrm>
            <a:off x="7862637" y="62484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cs typeface="Calibri"/>
            </a:endParaRPr>
          </a:p>
        </p:txBody>
      </p:sp>
      <p:pic>
        <p:nvPicPr>
          <p:cNvPr id="3" name="Picture 2" descr="A blue square with a heart and a black background&#10;&#10;Description automatically generated">
            <a:extLst>
              <a:ext uri="{FF2B5EF4-FFF2-40B4-BE49-F238E27FC236}">
                <a16:creationId xmlns:a16="http://schemas.microsoft.com/office/drawing/2014/main" id="{DCFA26F8-419F-6859-D44D-A29F3385AE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pic>
        <p:nvPicPr>
          <p:cNvPr id="9" name="Picture 8" descr="A collage of images of people and objects&#10;&#10;AI-generated content may be incorrect.">
            <a:extLst>
              <a:ext uri="{FF2B5EF4-FFF2-40B4-BE49-F238E27FC236}">
                <a16:creationId xmlns:a16="http://schemas.microsoft.com/office/drawing/2014/main" id="{925BCBD7-E40C-E689-CF2C-E1A9955C0F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3932" y="1813077"/>
            <a:ext cx="11254424" cy="479901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024928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64A7CB-E655-A58B-AE07-EA0221B8906C}"/>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F34B462-BB3F-E32B-43D6-ABA36C545C50}"/>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BE6A2641-DC7D-7CCD-628F-25F5BD9F4F3E}"/>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3E150E7A-CEBC-2612-8E0F-69533C10520D}"/>
              </a:ext>
            </a:extLst>
          </p:cNvPr>
          <p:cNvSpPr txBox="1"/>
          <p:nvPr/>
        </p:nvSpPr>
        <p:spPr>
          <a:xfrm>
            <a:off x="7862637" y="62484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cs typeface="Calibri"/>
            </a:endParaRPr>
          </a:p>
        </p:txBody>
      </p:sp>
      <p:pic>
        <p:nvPicPr>
          <p:cNvPr id="2" name="Picture 1" descr="A blue square with a heart and a black background&#10;&#10;Description automatically generated">
            <a:extLst>
              <a:ext uri="{FF2B5EF4-FFF2-40B4-BE49-F238E27FC236}">
                <a16:creationId xmlns:a16="http://schemas.microsoft.com/office/drawing/2014/main" id="{25CA0E85-4AE3-E49C-CF7C-71F76D36DD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45B02C95-7CDF-90E0-7A53-27A3A0B12587}"/>
              </a:ext>
            </a:extLst>
          </p:cNvPr>
          <p:cNvSpPr>
            <a:spLocks noGrp="1"/>
          </p:cNvSpPr>
          <p:nvPr>
            <p:ph type="title"/>
          </p:nvPr>
        </p:nvSpPr>
        <p:spPr>
          <a:xfrm>
            <a:off x="778580" y="288859"/>
            <a:ext cx="10515600" cy="1325563"/>
          </a:xfrm>
          <a:ln w="28575">
            <a:noFill/>
          </a:ln>
        </p:spPr>
        <p:txBody>
          <a:bodyPr>
            <a:normAutofit fontScale="90000"/>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kumimoji="0" lang="en-GB" sz="40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2024/25 Annual Review activity interim snapshot</a:t>
            </a:r>
            <a:endParaRPr lang="en-GB" sz="4000" b="1" dirty="0">
              <a:solidFill>
                <a:schemeClr val="bg1"/>
              </a:solidFill>
              <a:cs typeface="Calibri Light"/>
            </a:endParaRPr>
          </a:p>
        </p:txBody>
      </p:sp>
      <p:sp>
        <p:nvSpPr>
          <p:cNvPr id="4" name="TextBox 3">
            <a:extLst>
              <a:ext uri="{FF2B5EF4-FFF2-40B4-BE49-F238E27FC236}">
                <a16:creationId xmlns:a16="http://schemas.microsoft.com/office/drawing/2014/main" id="{57CC30D7-DF4E-FD85-154D-FFAC90960738}"/>
              </a:ext>
            </a:extLst>
          </p:cNvPr>
          <p:cNvSpPr txBox="1"/>
          <p:nvPr/>
        </p:nvSpPr>
        <p:spPr>
          <a:xfrm>
            <a:off x="778580" y="2636253"/>
            <a:ext cx="4328901" cy="338554"/>
          </a:xfrm>
          <a:prstGeom prst="rect">
            <a:avLst/>
          </a:prstGeom>
          <a:noFill/>
        </p:spPr>
        <p:txBody>
          <a:bodyPr wrap="square" rtlCol="0">
            <a:spAutoFit/>
          </a:bodyPr>
          <a:lstStyle/>
          <a:p>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Improving the Visitor Experience</a:t>
            </a:r>
            <a:r>
              <a:rPr lang="en-GB" sz="1600" dirty="0">
                <a:solidFill>
                  <a:srgbClr val="489FD8"/>
                </a:solidFill>
                <a:effectLst/>
                <a:latin typeface="Calibri" panose="020F0502020204030204" pitchFamily="34" charset="0"/>
                <a:ea typeface="Aptos" panose="020B0004020202020204" pitchFamily="34" charset="0"/>
                <a:cs typeface="Calibri" panose="020F0502020204030204" pitchFamily="34" charset="0"/>
              </a:rPr>
              <a:t> - </a:t>
            </a:r>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 </a:t>
            </a:r>
            <a:endParaRPr lang="en-US" sz="1600" b="1" dirty="0">
              <a:solidFill>
                <a:srgbClr val="489FD8"/>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DAB7F036-DDE2-FB5A-5DDA-F73890437E5B}"/>
              </a:ext>
            </a:extLst>
          </p:cNvPr>
          <p:cNvSpPr txBox="1"/>
          <p:nvPr/>
        </p:nvSpPr>
        <p:spPr>
          <a:xfrm>
            <a:off x="778580" y="3054940"/>
            <a:ext cx="2977874" cy="2677656"/>
          </a:xfrm>
          <a:prstGeom prst="rect">
            <a:avLst/>
          </a:prstGeom>
          <a:noFill/>
        </p:spPr>
        <p:txBody>
          <a:bodyPr wrap="square" rtlCol="0">
            <a:spAutoFit/>
          </a:bodyPr>
          <a:lstStyle/>
          <a:p>
            <a:r>
              <a:rPr lang="en-GB" sz="1200" dirty="0">
                <a:effectLst/>
                <a:latin typeface="Calibri" panose="020F0502020204030204" pitchFamily="34" charset="0"/>
                <a:ea typeface="Aptos" panose="020B0004020202020204" pitchFamily="34" charset="0"/>
                <a:cs typeface="Calibri" panose="020F0502020204030204" pitchFamily="34" charset="0"/>
              </a:rPr>
              <a:t>Between April and early December ‘24 (final count to be completed), 197 graffiti, StreetLink, Street cleansing and highway engineers’ reports were processed by the frontline team. </a:t>
            </a:r>
          </a:p>
          <a:p>
            <a:endParaRPr lang="en-GB" sz="1200" dirty="0">
              <a:latin typeface="Calibri" panose="020F0502020204030204" pitchFamily="34" charset="0"/>
              <a:ea typeface="Aptos" panose="020B0004020202020204" pitchFamily="34" charset="0"/>
              <a:cs typeface="Calibri" panose="020F0502020204030204" pitchFamily="34" charset="0"/>
            </a:endParaRPr>
          </a:p>
          <a:p>
            <a:r>
              <a:rPr lang="en-GB" sz="1200" dirty="0">
                <a:effectLst/>
                <a:latin typeface="Calibri" panose="020F0502020204030204" pitchFamily="34" charset="0"/>
                <a:ea typeface="Aptos" panose="020B0004020202020204" pitchFamily="34" charset="0"/>
                <a:cs typeface="Calibri" panose="020F0502020204030204" pitchFamily="34" charset="0"/>
              </a:rPr>
              <a:t>The BID team continued to carry out regular weekly checks, updates, and reprovisioning of the town centre defibrillators at High Street, Star and Bedford Rowing Clubs and bus station</a:t>
            </a:r>
            <a:r>
              <a:rPr lang="en-GB" sz="1200" i="1" dirty="0">
                <a:effectLst/>
                <a:latin typeface="Calibri" panose="020F0502020204030204" pitchFamily="34" charset="0"/>
                <a:ea typeface="Aptos" panose="020B0004020202020204" pitchFamily="34" charset="0"/>
                <a:cs typeface="Calibri" panose="020F0502020204030204" pitchFamily="34" charset="0"/>
              </a:rPr>
              <a:t>.</a:t>
            </a:r>
          </a:p>
          <a:p>
            <a:endParaRPr lang="en-GB" sz="1200" i="1" dirty="0">
              <a:latin typeface="Calibri" panose="020F0502020204030204" pitchFamily="34" charset="0"/>
              <a:cs typeface="Calibri" panose="020F0502020204030204" pitchFamily="34" charset="0"/>
            </a:endParaRPr>
          </a:p>
          <a:p>
            <a:r>
              <a:rPr lang="en-GB" sz="1200" dirty="0">
                <a:latin typeface="Calibri" panose="020F0502020204030204" pitchFamily="34" charset="0"/>
                <a:cs typeface="Calibri" panose="020F0502020204030204" pitchFamily="34" charset="0"/>
              </a:rPr>
              <a:t>Stats for the BeBAC initiative </a:t>
            </a:r>
            <a:r>
              <a:rPr lang="en-GB" sz="1200" dirty="0">
                <a:effectLst/>
                <a:latin typeface="Calibri" panose="020F0502020204030204" pitchFamily="34" charset="0"/>
                <a:cs typeface="Calibri" panose="020F0502020204030204" pitchFamily="34" charset="0"/>
              </a:rPr>
              <a:t> continue to be recorded </a:t>
            </a:r>
            <a:r>
              <a:rPr lang="en-GB" sz="1200" dirty="0">
                <a:latin typeface="Calibri" panose="020F0502020204030204" pitchFamily="34" charset="0"/>
                <a:cs typeface="Calibri" panose="020F0502020204030204" pitchFamily="34" charset="0"/>
              </a:rPr>
              <a:t>with </a:t>
            </a:r>
            <a:r>
              <a:rPr lang="en-GB" sz="1200" dirty="0">
                <a:effectLst/>
                <a:latin typeface="Calibri" panose="020F0502020204030204" pitchFamily="34" charset="0"/>
                <a:cs typeface="Calibri" panose="020F0502020204030204" pitchFamily="34" charset="0"/>
              </a:rPr>
              <a:t>interim results as shown.</a:t>
            </a:r>
            <a:endParaRPr lang="en-US" sz="1200" dirty="0">
              <a:solidFill>
                <a:srgbClr val="153D50"/>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2C960C3D-8463-C46C-278A-86BDAEB27872}"/>
              </a:ext>
            </a:extLst>
          </p:cNvPr>
          <p:cNvPicPr>
            <a:picLocks noChangeAspect="1"/>
          </p:cNvPicPr>
          <p:nvPr/>
        </p:nvPicPr>
        <p:blipFill>
          <a:blip r:embed="rId4"/>
          <a:stretch>
            <a:fillRect/>
          </a:stretch>
        </p:blipFill>
        <p:spPr>
          <a:xfrm>
            <a:off x="4455680" y="2722967"/>
            <a:ext cx="2816257" cy="3345278"/>
          </a:xfrm>
          <a:prstGeom prst="rect">
            <a:avLst/>
          </a:prstGeom>
        </p:spPr>
      </p:pic>
      <p:pic>
        <p:nvPicPr>
          <p:cNvPr id="7" name="Picture 6">
            <a:extLst>
              <a:ext uri="{FF2B5EF4-FFF2-40B4-BE49-F238E27FC236}">
                <a16:creationId xmlns:a16="http://schemas.microsoft.com/office/drawing/2014/main" id="{E0AB64A7-4F9D-0366-B1D4-691C2B0ED0C1}"/>
              </a:ext>
            </a:extLst>
          </p:cNvPr>
          <p:cNvPicPr>
            <a:picLocks noChangeAspect="1"/>
          </p:cNvPicPr>
          <p:nvPr/>
        </p:nvPicPr>
        <p:blipFill>
          <a:blip r:embed="rId5"/>
          <a:stretch>
            <a:fillRect/>
          </a:stretch>
        </p:blipFill>
        <p:spPr>
          <a:xfrm>
            <a:off x="7789580" y="2722967"/>
            <a:ext cx="2816257" cy="3345278"/>
          </a:xfrm>
          <a:prstGeom prst="rect">
            <a:avLst/>
          </a:prstGeom>
        </p:spPr>
      </p:pic>
      <p:sp>
        <p:nvSpPr>
          <p:cNvPr id="9" name="TextBox 8">
            <a:extLst>
              <a:ext uri="{FF2B5EF4-FFF2-40B4-BE49-F238E27FC236}">
                <a16:creationId xmlns:a16="http://schemas.microsoft.com/office/drawing/2014/main" id="{928F3386-074B-6446-12B9-F8CB91BDA170}"/>
              </a:ext>
            </a:extLst>
          </p:cNvPr>
          <p:cNvSpPr txBox="1"/>
          <p:nvPr/>
        </p:nvSpPr>
        <p:spPr>
          <a:xfrm>
            <a:off x="4872786" y="2773730"/>
            <a:ext cx="2399152" cy="276999"/>
          </a:xfrm>
          <a:prstGeom prst="rect">
            <a:avLst/>
          </a:prstGeom>
          <a:noFill/>
        </p:spPr>
        <p:txBody>
          <a:bodyPr wrap="square" rtlCol="0">
            <a:spAutoFit/>
          </a:bodyPr>
          <a:lstStyle/>
          <a:p>
            <a:r>
              <a:rPr lang="en-GB" sz="1200" b="1" kern="0" dirty="0" err="1">
                <a:solidFill>
                  <a:schemeClr val="bg1"/>
                </a:solidFill>
                <a:effectLst/>
                <a:latin typeface="Calibri" panose="020F0502020204030204" pitchFamily="34" charset="0"/>
                <a:ea typeface="Aptos" panose="020B0004020202020204" pitchFamily="34" charset="0"/>
                <a:cs typeface="Calibri" panose="020F0502020204030204" pitchFamily="34" charset="0"/>
              </a:rPr>
              <a:t>BeBAC</a:t>
            </a:r>
            <a:r>
              <a:rPr lang="en-GB" sz="1200" b="1" kern="0" dirty="0">
                <a:solidFill>
                  <a:schemeClr val="bg1"/>
                </a:solidFill>
                <a:effectLst/>
                <a:latin typeface="Calibri" panose="020F0502020204030204" pitchFamily="34" charset="0"/>
                <a:ea typeface="Aptos" panose="020B0004020202020204" pitchFamily="34" charset="0"/>
                <a:cs typeface="Calibri" panose="020F0502020204030204" pitchFamily="34" charset="0"/>
              </a:rPr>
              <a:t> Daytime Members – 210</a:t>
            </a:r>
            <a:r>
              <a:rPr lang="en-GB" sz="1200" b="1" dirty="0">
                <a:solidFill>
                  <a:schemeClr val="bg1"/>
                </a:solidFill>
                <a:effectLst/>
                <a:latin typeface="Calibri" panose="020F0502020204030204" pitchFamily="34" charset="0"/>
                <a:cs typeface="Calibri" panose="020F0502020204030204" pitchFamily="34" charset="0"/>
              </a:rPr>
              <a:t> </a:t>
            </a:r>
            <a:endParaRPr lang="en-US" sz="1200" b="1" dirty="0">
              <a:solidFill>
                <a:schemeClr val="bg1"/>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36A3EED1-BDC9-80FA-DAB0-3CB604188212}"/>
              </a:ext>
            </a:extLst>
          </p:cNvPr>
          <p:cNvSpPr txBox="1"/>
          <p:nvPr/>
        </p:nvSpPr>
        <p:spPr>
          <a:xfrm>
            <a:off x="4872786" y="3367372"/>
            <a:ext cx="2399152" cy="276999"/>
          </a:xfrm>
          <a:prstGeom prst="rect">
            <a:avLst/>
          </a:prstGeom>
          <a:noFill/>
        </p:spPr>
        <p:txBody>
          <a:bodyPr wrap="square" rtlCol="0">
            <a:spAutoFit/>
          </a:bodyPr>
          <a:lstStyle/>
          <a:p>
            <a:r>
              <a:rPr lang="en-GB" sz="1200" b="1" kern="0" dirty="0">
                <a:solidFill>
                  <a:schemeClr val="bg1"/>
                </a:solidFill>
                <a:effectLst/>
                <a:latin typeface="Calibri" panose="020F0502020204030204" pitchFamily="34" charset="0"/>
                <a:ea typeface="Aptos" panose="020B0004020202020204" pitchFamily="34" charset="0"/>
                <a:cs typeface="Calibri" panose="020F0502020204030204" pitchFamily="34" charset="0"/>
              </a:rPr>
              <a:t>User Logins – 4781</a:t>
            </a:r>
            <a:r>
              <a:rPr lang="en-GB" sz="1200" b="1" dirty="0">
                <a:solidFill>
                  <a:schemeClr val="bg1"/>
                </a:solidFill>
                <a:effectLst/>
                <a:latin typeface="Calibri" panose="020F0502020204030204" pitchFamily="34" charset="0"/>
                <a:cs typeface="Calibri" panose="020F0502020204030204" pitchFamily="34" charset="0"/>
              </a:rPr>
              <a:t> </a:t>
            </a:r>
            <a:endParaRPr lang="en-US" sz="1200" b="1" dirty="0">
              <a:solidFill>
                <a:schemeClr val="bg1"/>
              </a:solidFill>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443C52C6-188C-098A-0130-D763A426F59B}"/>
              </a:ext>
            </a:extLst>
          </p:cNvPr>
          <p:cNvSpPr txBox="1"/>
          <p:nvPr/>
        </p:nvSpPr>
        <p:spPr>
          <a:xfrm>
            <a:off x="4872786" y="3961014"/>
            <a:ext cx="2399152" cy="276999"/>
          </a:xfrm>
          <a:prstGeom prst="rect">
            <a:avLst/>
          </a:prstGeom>
          <a:noFill/>
        </p:spPr>
        <p:txBody>
          <a:bodyPr wrap="square" rtlCol="0">
            <a:spAutoFit/>
          </a:bodyPr>
          <a:lstStyle/>
          <a:p>
            <a:r>
              <a:rPr lang="en-GB" sz="1200" b="1" kern="0" dirty="0">
                <a:solidFill>
                  <a:schemeClr val="bg1"/>
                </a:solidFill>
                <a:effectLst/>
                <a:latin typeface="Calibri" panose="020F0502020204030204" pitchFamily="34" charset="0"/>
                <a:ea typeface="Aptos" panose="020B0004020202020204" pitchFamily="34" charset="0"/>
                <a:cs typeface="Calibri" panose="020F0502020204030204" pitchFamily="34" charset="0"/>
              </a:rPr>
              <a:t>Incidents Processed – 123</a:t>
            </a:r>
            <a:r>
              <a:rPr lang="en-GB" sz="1200" b="1" dirty="0">
                <a:solidFill>
                  <a:schemeClr val="bg1"/>
                </a:solidFill>
                <a:effectLst/>
                <a:latin typeface="Calibri" panose="020F0502020204030204" pitchFamily="34" charset="0"/>
                <a:cs typeface="Calibri" panose="020F0502020204030204" pitchFamily="34" charset="0"/>
              </a:rPr>
              <a:t> </a:t>
            </a:r>
            <a:endParaRPr lang="en-US" sz="1200" b="1" dirty="0">
              <a:solidFill>
                <a:schemeClr val="bg1"/>
              </a:solidFill>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1848CC4F-147A-0BE3-8606-6CD09DB8DD0C}"/>
              </a:ext>
            </a:extLst>
          </p:cNvPr>
          <p:cNvSpPr txBox="1"/>
          <p:nvPr/>
        </p:nvSpPr>
        <p:spPr>
          <a:xfrm>
            <a:off x="4872786" y="4554656"/>
            <a:ext cx="2399152" cy="276999"/>
          </a:xfrm>
          <a:prstGeom prst="rect">
            <a:avLst/>
          </a:prstGeom>
          <a:noFill/>
        </p:spPr>
        <p:txBody>
          <a:bodyPr wrap="square" rtlCol="0">
            <a:spAutoFit/>
          </a:bodyPr>
          <a:lstStyle/>
          <a:p>
            <a:r>
              <a:rPr lang="en-GB" sz="1200" b="1" kern="0" dirty="0">
                <a:solidFill>
                  <a:schemeClr val="bg1"/>
                </a:solidFill>
                <a:effectLst/>
                <a:latin typeface="Calibri" panose="020F0502020204030204" pitchFamily="34" charset="0"/>
                <a:ea typeface="Aptos" panose="020B0004020202020204" pitchFamily="34" charset="0"/>
                <a:cs typeface="Calibri" panose="020F0502020204030204" pitchFamily="34" charset="0"/>
              </a:rPr>
              <a:t>Offenders Known – 531</a:t>
            </a:r>
            <a:r>
              <a:rPr lang="en-GB" sz="1200" b="1" dirty="0">
                <a:solidFill>
                  <a:schemeClr val="bg1"/>
                </a:solidFill>
                <a:effectLst/>
                <a:latin typeface="Calibri" panose="020F0502020204030204" pitchFamily="34" charset="0"/>
                <a:cs typeface="Calibri" panose="020F0502020204030204" pitchFamily="34" charset="0"/>
              </a:rPr>
              <a:t> </a:t>
            </a:r>
            <a:endParaRPr lang="en-US" sz="1200" b="1" dirty="0">
              <a:solidFill>
                <a:schemeClr val="bg1"/>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D7CB5827-F907-E2DB-F38F-277F99A98253}"/>
              </a:ext>
            </a:extLst>
          </p:cNvPr>
          <p:cNvSpPr txBox="1"/>
          <p:nvPr/>
        </p:nvSpPr>
        <p:spPr>
          <a:xfrm>
            <a:off x="4872786" y="5148298"/>
            <a:ext cx="2399152" cy="276999"/>
          </a:xfrm>
          <a:prstGeom prst="rect">
            <a:avLst/>
          </a:prstGeom>
          <a:noFill/>
        </p:spPr>
        <p:txBody>
          <a:bodyPr wrap="square" rtlCol="0">
            <a:spAutoFit/>
          </a:bodyPr>
          <a:lstStyle/>
          <a:p>
            <a:r>
              <a:rPr lang="en-GB" sz="1200" b="1" kern="0" dirty="0">
                <a:solidFill>
                  <a:schemeClr val="bg1"/>
                </a:solidFill>
                <a:effectLst/>
                <a:latin typeface="Calibri" panose="020F0502020204030204" pitchFamily="34" charset="0"/>
                <a:ea typeface="Aptos" panose="020B0004020202020204" pitchFamily="34" charset="0"/>
                <a:cs typeface="Calibri" panose="020F0502020204030204" pitchFamily="34" charset="0"/>
              </a:rPr>
              <a:t>Offenders Unknown – 29</a:t>
            </a:r>
            <a:r>
              <a:rPr lang="en-GB" sz="1200" b="1" dirty="0">
                <a:solidFill>
                  <a:schemeClr val="bg1"/>
                </a:solidFill>
                <a:effectLst/>
                <a:latin typeface="Calibri" panose="020F0502020204030204" pitchFamily="34" charset="0"/>
                <a:cs typeface="Calibri" panose="020F0502020204030204" pitchFamily="34" charset="0"/>
              </a:rPr>
              <a:t> </a:t>
            </a:r>
            <a:endParaRPr lang="en-US" sz="1200" b="1" dirty="0">
              <a:solidFill>
                <a:schemeClr val="bg1"/>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655F6DCE-7379-5789-6A3D-10AC76EDEDBD}"/>
              </a:ext>
            </a:extLst>
          </p:cNvPr>
          <p:cNvSpPr txBox="1"/>
          <p:nvPr/>
        </p:nvSpPr>
        <p:spPr>
          <a:xfrm>
            <a:off x="4872786" y="5741939"/>
            <a:ext cx="2399152" cy="276999"/>
          </a:xfrm>
          <a:prstGeom prst="rect">
            <a:avLst/>
          </a:prstGeom>
          <a:noFill/>
        </p:spPr>
        <p:txBody>
          <a:bodyPr wrap="square" rtlCol="0">
            <a:spAutoFit/>
          </a:bodyPr>
          <a:lstStyle/>
          <a:p>
            <a:r>
              <a:rPr lang="en-GB" sz="1200" b="1" kern="0" dirty="0">
                <a:solidFill>
                  <a:schemeClr val="bg1"/>
                </a:solidFill>
                <a:effectLst/>
                <a:latin typeface="Calibri" panose="020F0502020204030204" pitchFamily="34" charset="0"/>
                <a:ea typeface="Aptos" panose="020B0004020202020204" pitchFamily="34" charset="0"/>
                <a:cs typeface="Calibri" panose="020F0502020204030204" pitchFamily="34" charset="0"/>
              </a:rPr>
              <a:t>Active exclusions – 20</a:t>
            </a:r>
            <a:r>
              <a:rPr lang="en-GB" sz="1200" b="1" dirty="0">
                <a:solidFill>
                  <a:schemeClr val="bg1"/>
                </a:solidFill>
                <a:effectLst/>
                <a:latin typeface="Calibri" panose="020F0502020204030204" pitchFamily="34" charset="0"/>
                <a:cs typeface="Calibri" panose="020F0502020204030204" pitchFamily="34" charset="0"/>
              </a:rPr>
              <a:t> </a:t>
            </a:r>
            <a:endParaRPr lang="en-US" sz="1200" b="1" dirty="0">
              <a:solidFill>
                <a:schemeClr val="bg1"/>
              </a:solidFill>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A45B94EF-E7A2-65C9-1BBE-FADDDAE56D83}"/>
              </a:ext>
            </a:extLst>
          </p:cNvPr>
          <p:cNvSpPr txBox="1"/>
          <p:nvPr/>
        </p:nvSpPr>
        <p:spPr>
          <a:xfrm>
            <a:off x="8214415" y="2773730"/>
            <a:ext cx="2399152" cy="276999"/>
          </a:xfrm>
          <a:prstGeom prst="rect">
            <a:avLst/>
          </a:prstGeom>
          <a:noFill/>
        </p:spPr>
        <p:txBody>
          <a:bodyPr wrap="square" rtlCol="0">
            <a:spAutoFit/>
          </a:bodyPr>
          <a:lstStyle/>
          <a:p>
            <a:r>
              <a:rPr lang="en-GB" sz="1200" b="1" kern="0" dirty="0" err="1">
                <a:solidFill>
                  <a:srgbClr val="153D50"/>
                </a:solidFill>
                <a:effectLst/>
                <a:latin typeface="Calibri" panose="020F0502020204030204" pitchFamily="34" charset="0"/>
                <a:ea typeface="Aptos" panose="020B0004020202020204" pitchFamily="34" charset="0"/>
                <a:cs typeface="Calibri" panose="020F0502020204030204" pitchFamily="34" charset="0"/>
              </a:rPr>
              <a:t>BeBAC</a:t>
            </a:r>
            <a:r>
              <a:rPr lang="en-GB" sz="1200" b="1" kern="0" dirty="0">
                <a:solidFill>
                  <a:srgbClr val="153D50"/>
                </a:solidFill>
                <a:effectLst/>
                <a:latin typeface="Calibri" panose="020F0502020204030204" pitchFamily="34" charset="0"/>
                <a:ea typeface="Aptos" panose="020B0004020202020204" pitchFamily="34" charset="0"/>
                <a:cs typeface="Calibri" panose="020F0502020204030204" pitchFamily="34" charset="0"/>
              </a:rPr>
              <a:t> Nighttime Members – 119</a:t>
            </a:r>
            <a:r>
              <a:rPr lang="en-GB" sz="1200" b="1" dirty="0">
                <a:solidFill>
                  <a:srgbClr val="153D50"/>
                </a:solidFill>
                <a:effectLst/>
                <a:latin typeface="Calibri" panose="020F0502020204030204" pitchFamily="34" charset="0"/>
                <a:cs typeface="Calibri" panose="020F0502020204030204" pitchFamily="34" charset="0"/>
              </a:rPr>
              <a:t> </a:t>
            </a:r>
            <a:endParaRPr lang="en-US" sz="1200" b="1" dirty="0">
              <a:solidFill>
                <a:srgbClr val="153D50"/>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EDFE1C8-8489-F5B9-A724-F9E1439BA825}"/>
              </a:ext>
            </a:extLst>
          </p:cNvPr>
          <p:cNvSpPr txBox="1"/>
          <p:nvPr/>
        </p:nvSpPr>
        <p:spPr>
          <a:xfrm>
            <a:off x="8214415" y="3367372"/>
            <a:ext cx="2399152" cy="276999"/>
          </a:xfrm>
          <a:prstGeom prst="rect">
            <a:avLst/>
          </a:prstGeom>
          <a:noFill/>
        </p:spPr>
        <p:txBody>
          <a:bodyPr wrap="square" rtlCol="0">
            <a:spAutoFit/>
          </a:bodyPr>
          <a:lstStyle/>
          <a:p>
            <a:r>
              <a:rPr lang="en-GB" sz="1200" b="1" kern="0" dirty="0">
                <a:solidFill>
                  <a:srgbClr val="153D50"/>
                </a:solidFill>
                <a:effectLst/>
                <a:latin typeface="Calibri" panose="020F0502020204030204" pitchFamily="34" charset="0"/>
                <a:ea typeface="Aptos" panose="020B0004020202020204" pitchFamily="34" charset="0"/>
                <a:cs typeface="Calibri" panose="020F0502020204030204" pitchFamily="34" charset="0"/>
              </a:rPr>
              <a:t>User Logins – 5603</a:t>
            </a:r>
            <a:endParaRPr lang="en-US" sz="1200" b="1" dirty="0">
              <a:solidFill>
                <a:srgbClr val="153D50"/>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E188E349-DD00-E5F1-F6C4-D41581C7E3C9}"/>
              </a:ext>
            </a:extLst>
          </p:cNvPr>
          <p:cNvSpPr txBox="1"/>
          <p:nvPr/>
        </p:nvSpPr>
        <p:spPr>
          <a:xfrm>
            <a:off x="8214415" y="3961014"/>
            <a:ext cx="2399152" cy="276999"/>
          </a:xfrm>
          <a:prstGeom prst="rect">
            <a:avLst/>
          </a:prstGeom>
          <a:noFill/>
        </p:spPr>
        <p:txBody>
          <a:bodyPr wrap="square" rtlCol="0">
            <a:spAutoFit/>
          </a:bodyPr>
          <a:lstStyle/>
          <a:p>
            <a:r>
              <a:rPr lang="en-GB" sz="1200" b="1" kern="0" dirty="0">
                <a:solidFill>
                  <a:srgbClr val="153D50"/>
                </a:solidFill>
                <a:effectLst/>
                <a:latin typeface="Calibri" panose="020F0502020204030204" pitchFamily="34" charset="0"/>
                <a:ea typeface="Aptos" panose="020B0004020202020204" pitchFamily="34" charset="0"/>
                <a:cs typeface="Calibri" panose="020F0502020204030204" pitchFamily="34" charset="0"/>
              </a:rPr>
              <a:t>Incidents Processed – 102</a:t>
            </a:r>
            <a:r>
              <a:rPr lang="en-GB" sz="1200" b="1" dirty="0">
                <a:solidFill>
                  <a:srgbClr val="153D50"/>
                </a:solidFill>
                <a:effectLst/>
                <a:latin typeface="Calibri" panose="020F0502020204030204" pitchFamily="34" charset="0"/>
                <a:cs typeface="Calibri" panose="020F0502020204030204" pitchFamily="34" charset="0"/>
              </a:rPr>
              <a:t> </a:t>
            </a:r>
            <a:endParaRPr lang="en-US" sz="1200" b="1" dirty="0">
              <a:solidFill>
                <a:srgbClr val="153D50"/>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3BE92295-11AC-AADB-E906-7B59033D0D6B}"/>
              </a:ext>
            </a:extLst>
          </p:cNvPr>
          <p:cNvSpPr txBox="1"/>
          <p:nvPr/>
        </p:nvSpPr>
        <p:spPr>
          <a:xfrm>
            <a:off x="8214415" y="4554656"/>
            <a:ext cx="2399152" cy="276999"/>
          </a:xfrm>
          <a:prstGeom prst="rect">
            <a:avLst/>
          </a:prstGeom>
          <a:noFill/>
        </p:spPr>
        <p:txBody>
          <a:bodyPr wrap="square" rtlCol="0">
            <a:spAutoFit/>
          </a:bodyPr>
          <a:lstStyle/>
          <a:p>
            <a:r>
              <a:rPr lang="en-GB" sz="1200" b="1" kern="0" dirty="0">
                <a:solidFill>
                  <a:srgbClr val="153D50"/>
                </a:solidFill>
                <a:effectLst/>
                <a:latin typeface="Calibri" panose="020F0502020204030204" pitchFamily="34" charset="0"/>
                <a:ea typeface="Aptos" panose="020B0004020202020204" pitchFamily="34" charset="0"/>
                <a:cs typeface="Calibri" panose="020F0502020204030204" pitchFamily="34" charset="0"/>
              </a:rPr>
              <a:t>Offenders Known- 139</a:t>
            </a:r>
            <a:r>
              <a:rPr lang="en-GB" sz="1200" b="1" dirty="0">
                <a:solidFill>
                  <a:srgbClr val="153D50"/>
                </a:solidFill>
                <a:effectLst/>
                <a:latin typeface="Calibri" panose="020F0502020204030204" pitchFamily="34" charset="0"/>
                <a:cs typeface="Calibri" panose="020F0502020204030204" pitchFamily="34" charset="0"/>
              </a:rPr>
              <a:t> </a:t>
            </a:r>
            <a:endParaRPr lang="en-US" sz="1200" b="1" dirty="0">
              <a:solidFill>
                <a:srgbClr val="153D50"/>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3500B8E-B138-89A1-DA7F-D581D58F503A}"/>
              </a:ext>
            </a:extLst>
          </p:cNvPr>
          <p:cNvSpPr txBox="1"/>
          <p:nvPr/>
        </p:nvSpPr>
        <p:spPr>
          <a:xfrm>
            <a:off x="8214415" y="5148298"/>
            <a:ext cx="2399152" cy="276999"/>
          </a:xfrm>
          <a:prstGeom prst="rect">
            <a:avLst/>
          </a:prstGeom>
          <a:noFill/>
        </p:spPr>
        <p:txBody>
          <a:bodyPr wrap="square" rtlCol="0">
            <a:spAutoFit/>
          </a:bodyPr>
          <a:lstStyle/>
          <a:p>
            <a:r>
              <a:rPr lang="en-GB" sz="1200" b="1" kern="0" dirty="0">
                <a:solidFill>
                  <a:srgbClr val="153D50"/>
                </a:solidFill>
                <a:effectLst/>
                <a:latin typeface="Calibri" panose="020F0502020204030204" pitchFamily="34" charset="0"/>
                <a:ea typeface="Aptos" panose="020B0004020202020204" pitchFamily="34" charset="0"/>
                <a:cs typeface="Calibri" panose="020F0502020204030204" pitchFamily="34" charset="0"/>
              </a:rPr>
              <a:t>Offenders Unknown – 82</a:t>
            </a:r>
            <a:r>
              <a:rPr lang="en-GB" sz="1200" b="1" dirty="0">
                <a:solidFill>
                  <a:srgbClr val="153D50"/>
                </a:solidFill>
                <a:effectLst/>
                <a:latin typeface="Calibri" panose="020F0502020204030204" pitchFamily="34" charset="0"/>
                <a:cs typeface="Calibri" panose="020F0502020204030204" pitchFamily="34" charset="0"/>
              </a:rPr>
              <a:t> </a:t>
            </a:r>
            <a:endParaRPr lang="en-US" sz="1200" b="1" dirty="0">
              <a:solidFill>
                <a:srgbClr val="153D50"/>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735684B4-4492-0139-C57D-5377F3D235EE}"/>
              </a:ext>
            </a:extLst>
          </p:cNvPr>
          <p:cNvSpPr txBox="1"/>
          <p:nvPr/>
        </p:nvSpPr>
        <p:spPr>
          <a:xfrm>
            <a:off x="8214415" y="5741939"/>
            <a:ext cx="2399152" cy="276999"/>
          </a:xfrm>
          <a:prstGeom prst="rect">
            <a:avLst/>
          </a:prstGeom>
          <a:noFill/>
        </p:spPr>
        <p:txBody>
          <a:bodyPr wrap="square" rtlCol="0">
            <a:spAutoFit/>
          </a:bodyPr>
          <a:lstStyle/>
          <a:p>
            <a:r>
              <a:rPr lang="en-GB" sz="1200" b="1" kern="0" dirty="0">
                <a:solidFill>
                  <a:srgbClr val="153D50"/>
                </a:solidFill>
                <a:effectLst/>
                <a:latin typeface="Calibri" panose="020F0502020204030204" pitchFamily="34" charset="0"/>
                <a:ea typeface="Aptos" panose="020B0004020202020204" pitchFamily="34" charset="0"/>
                <a:cs typeface="Calibri" panose="020F0502020204030204" pitchFamily="34" charset="0"/>
              </a:rPr>
              <a:t>Active exclusions – 73</a:t>
            </a:r>
            <a:r>
              <a:rPr lang="en-GB" sz="1200" b="1" dirty="0">
                <a:solidFill>
                  <a:srgbClr val="153D50"/>
                </a:solidFill>
                <a:effectLst/>
                <a:latin typeface="Calibri" panose="020F0502020204030204" pitchFamily="34" charset="0"/>
                <a:cs typeface="Calibri" panose="020F0502020204030204" pitchFamily="34" charset="0"/>
              </a:rPr>
              <a:t> </a:t>
            </a:r>
            <a:endParaRPr lang="en-US" sz="1200" b="1" dirty="0">
              <a:solidFill>
                <a:srgbClr val="153D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5079802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3EEEE6-E91F-49E5-A0A0-8F56FD23A4D9}"/>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95CA728-1C2B-C39C-8480-063E8FFC9A9B}"/>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FCA6BC2D-3FB7-6188-49A0-C81ECC23A981}"/>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ue square with a heart and a black background&#10;&#10;Description automatically generated">
            <a:extLst>
              <a:ext uri="{FF2B5EF4-FFF2-40B4-BE49-F238E27FC236}">
                <a16:creationId xmlns:a16="http://schemas.microsoft.com/office/drawing/2014/main" id="{49F006C2-A179-81E1-462E-DAEFB23A8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F6BE9144-9366-8A35-7F89-E387EC9222E7}"/>
              </a:ext>
            </a:extLst>
          </p:cNvPr>
          <p:cNvSpPr>
            <a:spLocks noGrp="1"/>
          </p:cNvSpPr>
          <p:nvPr>
            <p:ph type="title"/>
          </p:nvPr>
        </p:nvSpPr>
        <p:spPr>
          <a:xfrm>
            <a:off x="798570" y="270848"/>
            <a:ext cx="10515600" cy="1325563"/>
          </a:xfrm>
          <a:ln w="28575">
            <a:noFill/>
          </a:ln>
        </p:spPr>
        <p:txBody>
          <a:bodyPr>
            <a:normAutofit fontScale="90000"/>
          </a:bodyPr>
          <a:lstStyle/>
          <a:p>
            <a:br>
              <a:rPr lang="en-GB" dirty="0">
                <a:solidFill>
                  <a:schemeClr val="bg1"/>
                </a:solidFill>
                <a:ea typeface="+mj-lt"/>
                <a:cs typeface="+mj-lt"/>
              </a:rPr>
            </a:br>
            <a:r>
              <a:rPr lang="en-GB" dirty="0">
                <a:solidFill>
                  <a:schemeClr val="bg1"/>
                </a:solidFill>
                <a:ea typeface="+mj-lt"/>
                <a:cs typeface="+mj-lt"/>
              </a:rPr>
              <a:t>BedfordBID virtual AGM February 2025</a:t>
            </a:r>
            <a:br>
              <a:rPr lang="en-GB" sz="4000" dirty="0">
                <a:solidFill>
                  <a:schemeClr val="bg1"/>
                </a:solidFill>
                <a:ea typeface="+mj-lt"/>
                <a:cs typeface="+mj-lt"/>
              </a:rPr>
            </a:br>
            <a:r>
              <a:rPr kumimoji="0" lang="en-GB" sz="40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2024/25 Annual Review activity interim snapshot </a:t>
            </a:r>
            <a:br>
              <a:rPr kumimoji="0" lang="en-GB"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br>
            <a:endParaRPr lang="en-GB" b="1" dirty="0">
              <a:solidFill>
                <a:schemeClr val="bg1"/>
              </a:solidFill>
              <a:cs typeface="Calibri Light"/>
            </a:endParaRPr>
          </a:p>
        </p:txBody>
      </p:sp>
      <p:sp>
        <p:nvSpPr>
          <p:cNvPr id="4" name="TextBox 3">
            <a:extLst>
              <a:ext uri="{FF2B5EF4-FFF2-40B4-BE49-F238E27FC236}">
                <a16:creationId xmlns:a16="http://schemas.microsoft.com/office/drawing/2014/main" id="{BBBBA9A8-BBEE-DC90-16A7-9344275EE867}"/>
              </a:ext>
            </a:extLst>
          </p:cNvPr>
          <p:cNvSpPr txBox="1"/>
          <p:nvPr/>
        </p:nvSpPr>
        <p:spPr>
          <a:xfrm>
            <a:off x="4625650" y="2615875"/>
            <a:ext cx="4328901" cy="646331"/>
          </a:xfrm>
          <a:prstGeom prst="rect">
            <a:avLst/>
          </a:prstGeom>
          <a:noFill/>
        </p:spPr>
        <p:txBody>
          <a:bodyPr wrap="square" rtlCol="0">
            <a:spAutoFit/>
          </a:bodyPr>
          <a:lstStyle/>
          <a:p>
            <a:r>
              <a:rPr lang="en-GB"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Marketing &amp; Promotions; Love Bedford gift vouchers</a:t>
            </a:r>
            <a:endParaRPr lang="en-US" b="1" dirty="0">
              <a:solidFill>
                <a:srgbClr val="489FD8"/>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3976C4D0-2CCB-8E2D-E01D-2F4F53C9D441}"/>
              </a:ext>
            </a:extLst>
          </p:cNvPr>
          <p:cNvSpPr txBox="1"/>
          <p:nvPr/>
        </p:nvSpPr>
        <p:spPr>
          <a:xfrm>
            <a:off x="4625650" y="3200650"/>
            <a:ext cx="5103236" cy="461665"/>
          </a:xfrm>
          <a:prstGeom prst="rect">
            <a:avLst/>
          </a:prstGeom>
          <a:noFill/>
        </p:spPr>
        <p:txBody>
          <a:bodyPr wrap="square" rtlCol="0">
            <a:spAutoFit/>
          </a:bodyPr>
          <a:lstStyle/>
          <a:p>
            <a:r>
              <a:rPr lang="en-GB" sz="1200" kern="0" dirty="0">
                <a:effectLst/>
                <a:latin typeface="Calibri" panose="020F0502020204030204" pitchFamily="34" charset="0"/>
                <a:ea typeface="Aptos" panose="020B0004020202020204" pitchFamily="34" charset="0"/>
                <a:cs typeface="Calibri" panose="020F0502020204030204" pitchFamily="34" charset="0"/>
              </a:rPr>
              <a:t>Overall average of sold voucher redemption rate to date</a:t>
            </a:r>
            <a:br>
              <a:rPr lang="en-GB" sz="1200" kern="0" dirty="0">
                <a:effectLst/>
                <a:latin typeface="Calibri" panose="020F0502020204030204" pitchFamily="34" charset="0"/>
                <a:ea typeface="Aptos" panose="020B0004020202020204" pitchFamily="34" charset="0"/>
                <a:cs typeface="Calibri" panose="020F0502020204030204" pitchFamily="34" charset="0"/>
              </a:rPr>
            </a:br>
            <a:endParaRPr lang="en-US" sz="1200" dirty="0">
              <a:solidFill>
                <a:srgbClr val="153D5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A8261243-9973-3493-4800-5C5B62557CD8}"/>
              </a:ext>
            </a:extLst>
          </p:cNvPr>
          <p:cNvSpPr txBox="1"/>
          <p:nvPr/>
        </p:nvSpPr>
        <p:spPr>
          <a:xfrm>
            <a:off x="4625650" y="4261249"/>
            <a:ext cx="5103236" cy="276999"/>
          </a:xfrm>
          <a:prstGeom prst="rect">
            <a:avLst/>
          </a:prstGeom>
          <a:noFill/>
        </p:spPr>
        <p:txBody>
          <a:bodyPr wrap="square" rtlCol="0">
            <a:spAutoFit/>
          </a:bodyPr>
          <a:lstStyle/>
          <a:p>
            <a:r>
              <a:rPr lang="en-GB" sz="1200" kern="0" dirty="0">
                <a:effectLst/>
                <a:latin typeface="Calibri" panose="020F0502020204030204" pitchFamily="34" charset="0"/>
                <a:ea typeface="Aptos" panose="020B0004020202020204" pitchFamily="34" charset="0"/>
                <a:cs typeface="Calibri" panose="020F0502020204030204" pitchFamily="34" charset="0"/>
              </a:rPr>
              <a:t>Headline FOC promotional redemption rates to date:-</a:t>
            </a:r>
            <a:r>
              <a:rPr lang="en-GB" sz="1200" dirty="0">
                <a:effectLst/>
                <a:latin typeface="Calibri" panose="020F0502020204030204" pitchFamily="34" charset="0"/>
                <a:cs typeface="Calibri" panose="020F0502020204030204" pitchFamily="34" charset="0"/>
              </a:rPr>
              <a:t> </a:t>
            </a:r>
            <a:endParaRPr lang="en-US" sz="1200" dirty="0">
              <a:solidFill>
                <a:srgbClr val="153D50"/>
              </a:solidFill>
              <a:latin typeface="Calibri" panose="020F0502020204030204" pitchFamily="34" charset="0"/>
              <a:cs typeface="Calibri" panose="020F0502020204030204" pitchFamily="34" charset="0"/>
            </a:endParaRPr>
          </a:p>
        </p:txBody>
      </p:sp>
      <p:pic>
        <p:nvPicPr>
          <p:cNvPr id="26" name="Picture 25">
            <a:extLst>
              <a:ext uri="{FF2B5EF4-FFF2-40B4-BE49-F238E27FC236}">
                <a16:creationId xmlns:a16="http://schemas.microsoft.com/office/drawing/2014/main" id="{F4D9484A-D95F-9713-63E5-DCC2854A93C1}"/>
              </a:ext>
            </a:extLst>
          </p:cNvPr>
          <p:cNvPicPr>
            <a:picLocks noChangeAspect="1"/>
          </p:cNvPicPr>
          <p:nvPr/>
        </p:nvPicPr>
        <p:blipFill>
          <a:blip r:embed="rId4"/>
          <a:stretch>
            <a:fillRect/>
          </a:stretch>
        </p:blipFill>
        <p:spPr>
          <a:xfrm>
            <a:off x="4579752" y="4705251"/>
            <a:ext cx="1310846" cy="1310846"/>
          </a:xfrm>
          <a:prstGeom prst="rect">
            <a:avLst/>
          </a:prstGeom>
        </p:spPr>
      </p:pic>
      <p:pic>
        <p:nvPicPr>
          <p:cNvPr id="27" name="Picture 26">
            <a:extLst>
              <a:ext uri="{FF2B5EF4-FFF2-40B4-BE49-F238E27FC236}">
                <a16:creationId xmlns:a16="http://schemas.microsoft.com/office/drawing/2014/main" id="{671339E6-03F7-A714-9885-D948EA542841}"/>
              </a:ext>
            </a:extLst>
          </p:cNvPr>
          <p:cNvPicPr>
            <a:picLocks noChangeAspect="1"/>
          </p:cNvPicPr>
          <p:nvPr/>
        </p:nvPicPr>
        <p:blipFill>
          <a:blip r:embed="rId5"/>
          <a:stretch>
            <a:fillRect/>
          </a:stretch>
        </p:blipFill>
        <p:spPr>
          <a:xfrm>
            <a:off x="6180366" y="4705251"/>
            <a:ext cx="1310846" cy="1310846"/>
          </a:xfrm>
          <a:prstGeom prst="rect">
            <a:avLst/>
          </a:prstGeom>
        </p:spPr>
      </p:pic>
      <p:pic>
        <p:nvPicPr>
          <p:cNvPr id="28" name="Picture 27">
            <a:extLst>
              <a:ext uri="{FF2B5EF4-FFF2-40B4-BE49-F238E27FC236}">
                <a16:creationId xmlns:a16="http://schemas.microsoft.com/office/drawing/2014/main" id="{ED0EEF69-D738-9FD1-B222-AB20350FCCB4}"/>
              </a:ext>
            </a:extLst>
          </p:cNvPr>
          <p:cNvPicPr>
            <a:picLocks noChangeAspect="1"/>
          </p:cNvPicPr>
          <p:nvPr/>
        </p:nvPicPr>
        <p:blipFill>
          <a:blip r:embed="rId5"/>
          <a:stretch>
            <a:fillRect/>
          </a:stretch>
        </p:blipFill>
        <p:spPr>
          <a:xfrm>
            <a:off x="7780980" y="4705251"/>
            <a:ext cx="1310846" cy="1310846"/>
          </a:xfrm>
          <a:prstGeom prst="rect">
            <a:avLst/>
          </a:prstGeom>
        </p:spPr>
      </p:pic>
      <p:pic>
        <p:nvPicPr>
          <p:cNvPr id="30" name="Picture 29">
            <a:extLst>
              <a:ext uri="{FF2B5EF4-FFF2-40B4-BE49-F238E27FC236}">
                <a16:creationId xmlns:a16="http://schemas.microsoft.com/office/drawing/2014/main" id="{E35D5AFC-1C15-C594-428F-1047B67EEE56}"/>
              </a:ext>
            </a:extLst>
          </p:cNvPr>
          <p:cNvPicPr>
            <a:picLocks noChangeAspect="1"/>
          </p:cNvPicPr>
          <p:nvPr/>
        </p:nvPicPr>
        <p:blipFill>
          <a:blip r:embed="rId5"/>
          <a:stretch>
            <a:fillRect/>
          </a:stretch>
        </p:blipFill>
        <p:spPr>
          <a:xfrm>
            <a:off x="9381594" y="4705251"/>
            <a:ext cx="1310846" cy="1310846"/>
          </a:xfrm>
          <a:prstGeom prst="rect">
            <a:avLst/>
          </a:prstGeom>
        </p:spPr>
      </p:pic>
      <p:sp>
        <p:nvSpPr>
          <p:cNvPr id="31" name="TextBox 30">
            <a:extLst>
              <a:ext uri="{FF2B5EF4-FFF2-40B4-BE49-F238E27FC236}">
                <a16:creationId xmlns:a16="http://schemas.microsoft.com/office/drawing/2014/main" id="{3FE6FFD6-1839-9DC8-0D1F-FE872BABCFF1}"/>
              </a:ext>
            </a:extLst>
          </p:cNvPr>
          <p:cNvSpPr txBox="1"/>
          <p:nvPr/>
        </p:nvSpPr>
        <p:spPr>
          <a:xfrm>
            <a:off x="4772909" y="4974829"/>
            <a:ext cx="910040" cy="892552"/>
          </a:xfrm>
          <a:prstGeom prst="rect">
            <a:avLst/>
          </a:prstGeom>
          <a:noFill/>
        </p:spPr>
        <p:txBody>
          <a:bodyPr wrap="square" rtlCol="0">
            <a:spAutoFit/>
          </a:bodyPr>
          <a:lstStyle/>
          <a:p>
            <a:pPr algn="ctr"/>
            <a:r>
              <a:rPr lang="en-GB" sz="1200" kern="0" dirty="0">
                <a:effectLst/>
                <a:latin typeface="Calibri" panose="020F0502020204030204" pitchFamily="34" charset="0"/>
                <a:ea typeface="Aptos" panose="020B0004020202020204" pitchFamily="34" charset="0"/>
                <a:cs typeface="Calibri" panose="020F0502020204030204" pitchFamily="34" charset="0"/>
              </a:rPr>
              <a:t>Brooks Hair &amp; Beauty Show </a:t>
            </a:r>
          </a:p>
          <a:p>
            <a:pPr algn="ctr"/>
            <a:r>
              <a:rPr lang="en-GB" sz="1600" b="1" kern="0" dirty="0">
                <a:solidFill>
                  <a:srgbClr val="489FD8"/>
                </a:solidFill>
                <a:effectLst/>
                <a:latin typeface="Calibri" panose="020F0502020204030204" pitchFamily="34" charset="0"/>
                <a:ea typeface="Aptos" panose="020B0004020202020204" pitchFamily="34" charset="0"/>
                <a:cs typeface="Calibri" panose="020F0502020204030204" pitchFamily="34" charset="0"/>
              </a:rPr>
              <a:t>69% </a:t>
            </a:r>
            <a:endParaRPr lang="en-US" sz="1600" b="1" dirty="0">
              <a:solidFill>
                <a:srgbClr val="489FD8"/>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BD625403-25EE-159A-C98B-8EDCB388B799}"/>
              </a:ext>
            </a:extLst>
          </p:cNvPr>
          <p:cNvSpPr txBox="1"/>
          <p:nvPr/>
        </p:nvSpPr>
        <p:spPr>
          <a:xfrm>
            <a:off x="6371050" y="5067162"/>
            <a:ext cx="910040" cy="707886"/>
          </a:xfrm>
          <a:prstGeom prst="rect">
            <a:avLst/>
          </a:prstGeom>
          <a:noFill/>
        </p:spPr>
        <p:txBody>
          <a:bodyPr wrap="square" rtlCol="0">
            <a:spAutoFit/>
          </a:bodyPr>
          <a:lstStyle/>
          <a:p>
            <a:pPr algn="ctr"/>
            <a:r>
              <a:rPr lang="en-GB" sz="1200" kern="0" dirty="0">
                <a:effectLst/>
                <a:latin typeface="Calibri" panose="020F0502020204030204" pitchFamily="34" charset="0"/>
                <a:ea typeface="Aptos" panose="020B0004020202020204" pitchFamily="34" charset="0"/>
                <a:cs typeface="Calibri" panose="020F0502020204030204" pitchFamily="34" charset="0"/>
              </a:rPr>
              <a:t>Easter Trail Winner</a:t>
            </a:r>
          </a:p>
          <a:p>
            <a:pPr algn="ctr"/>
            <a:r>
              <a:rPr lang="en-GB" sz="1600" b="1" kern="0" dirty="0">
                <a:solidFill>
                  <a:srgbClr val="489FD8"/>
                </a:solidFill>
                <a:effectLst/>
                <a:latin typeface="Calibri" panose="020F0502020204030204" pitchFamily="34" charset="0"/>
                <a:ea typeface="Aptos" panose="020B0004020202020204" pitchFamily="34" charset="0"/>
                <a:cs typeface="Calibri" panose="020F0502020204030204" pitchFamily="34" charset="0"/>
              </a:rPr>
              <a:t>100%</a:t>
            </a:r>
            <a:endParaRPr lang="en-US" sz="1600" b="1" dirty="0">
              <a:solidFill>
                <a:srgbClr val="489FD8"/>
              </a:solidFill>
              <a:latin typeface="Calibri" panose="020F0502020204030204" pitchFamily="34" charset="0"/>
              <a:cs typeface="Calibri" panose="020F0502020204030204" pitchFamily="34" charset="0"/>
            </a:endParaRPr>
          </a:p>
        </p:txBody>
      </p:sp>
      <p:sp>
        <p:nvSpPr>
          <p:cNvPr id="35" name="TextBox 34">
            <a:extLst>
              <a:ext uri="{FF2B5EF4-FFF2-40B4-BE49-F238E27FC236}">
                <a16:creationId xmlns:a16="http://schemas.microsoft.com/office/drawing/2014/main" id="{D4B46FF6-B624-87CD-F67B-F28B34C2DE03}"/>
              </a:ext>
            </a:extLst>
          </p:cNvPr>
          <p:cNvSpPr txBox="1"/>
          <p:nvPr/>
        </p:nvSpPr>
        <p:spPr>
          <a:xfrm>
            <a:off x="7969191" y="5067162"/>
            <a:ext cx="910040" cy="707886"/>
          </a:xfrm>
          <a:prstGeom prst="rect">
            <a:avLst/>
          </a:prstGeom>
          <a:noFill/>
        </p:spPr>
        <p:txBody>
          <a:bodyPr wrap="square" rtlCol="0">
            <a:spAutoFit/>
          </a:bodyPr>
          <a:lstStyle/>
          <a:p>
            <a:pPr algn="ctr"/>
            <a:r>
              <a:rPr lang="en-GB" sz="1200" kern="0" dirty="0">
                <a:effectLst/>
                <a:latin typeface="Calibri" panose="020F0502020204030204" pitchFamily="34" charset="0"/>
                <a:ea typeface="Aptos" panose="020B0004020202020204" pitchFamily="34" charset="0"/>
                <a:cs typeface="Calibri" panose="020F0502020204030204" pitchFamily="34" charset="0"/>
              </a:rPr>
              <a:t>Summer Safari Trail</a:t>
            </a:r>
          </a:p>
          <a:p>
            <a:pPr algn="ctr"/>
            <a:r>
              <a:rPr lang="en-GB" sz="1600" b="1" kern="0" dirty="0">
                <a:solidFill>
                  <a:srgbClr val="489FD8"/>
                </a:solidFill>
                <a:effectLst/>
                <a:latin typeface="Calibri" panose="020F0502020204030204" pitchFamily="34" charset="0"/>
                <a:ea typeface="Aptos" panose="020B0004020202020204" pitchFamily="34" charset="0"/>
                <a:cs typeface="Calibri" panose="020F0502020204030204" pitchFamily="34" charset="0"/>
              </a:rPr>
              <a:t>100%</a:t>
            </a:r>
            <a:endParaRPr lang="en-US" sz="1600" b="1" dirty="0">
              <a:solidFill>
                <a:srgbClr val="489FD8"/>
              </a:solidFill>
              <a:latin typeface="Calibri" panose="020F0502020204030204" pitchFamily="34" charset="0"/>
              <a:cs typeface="Calibri" panose="020F0502020204030204" pitchFamily="34" charset="0"/>
            </a:endParaRPr>
          </a:p>
        </p:txBody>
      </p:sp>
      <p:sp>
        <p:nvSpPr>
          <p:cNvPr id="36" name="TextBox 35">
            <a:extLst>
              <a:ext uri="{FF2B5EF4-FFF2-40B4-BE49-F238E27FC236}">
                <a16:creationId xmlns:a16="http://schemas.microsoft.com/office/drawing/2014/main" id="{60D35BDF-3D3C-8342-E08B-5B6488155721}"/>
              </a:ext>
            </a:extLst>
          </p:cNvPr>
          <p:cNvSpPr txBox="1"/>
          <p:nvPr/>
        </p:nvSpPr>
        <p:spPr>
          <a:xfrm>
            <a:off x="9575569" y="4937809"/>
            <a:ext cx="910040" cy="892552"/>
          </a:xfrm>
          <a:prstGeom prst="rect">
            <a:avLst/>
          </a:prstGeom>
          <a:noFill/>
        </p:spPr>
        <p:txBody>
          <a:bodyPr wrap="square" rtlCol="0">
            <a:spAutoFit/>
          </a:bodyPr>
          <a:lstStyle/>
          <a:p>
            <a:pPr algn="ctr"/>
            <a:r>
              <a:rPr lang="en-GB" sz="1200" kern="0" dirty="0">
                <a:latin typeface="Calibri" panose="020F0502020204030204" pitchFamily="34" charset="0"/>
                <a:ea typeface="Aptos" panose="020B0004020202020204" pitchFamily="34" charset="0"/>
                <a:cs typeface="Calibri" panose="020F0502020204030204" pitchFamily="34" charset="0"/>
              </a:rPr>
              <a:t>IMPAKT</a:t>
            </a:r>
            <a:r>
              <a:rPr lang="en-GB" sz="1200" kern="0" dirty="0">
                <a:effectLst/>
                <a:latin typeface="Calibri" panose="020F0502020204030204" pitchFamily="34" charset="0"/>
                <a:ea typeface="Aptos" panose="020B0004020202020204" pitchFamily="34" charset="0"/>
                <a:cs typeface="Calibri" panose="020F0502020204030204" pitchFamily="34" charset="0"/>
              </a:rPr>
              <a:t> Halloween Trail</a:t>
            </a:r>
          </a:p>
          <a:p>
            <a:pPr algn="ctr"/>
            <a:r>
              <a:rPr lang="en-GB" sz="1600" b="1" kern="0" dirty="0">
                <a:solidFill>
                  <a:srgbClr val="489FD8"/>
                </a:solidFill>
                <a:effectLst/>
                <a:latin typeface="Calibri" panose="020F0502020204030204" pitchFamily="34" charset="0"/>
                <a:ea typeface="Aptos" panose="020B0004020202020204" pitchFamily="34" charset="0"/>
                <a:cs typeface="Calibri" panose="020F0502020204030204" pitchFamily="34" charset="0"/>
              </a:rPr>
              <a:t>100%</a:t>
            </a:r>
            <a:endParaRPr lang="en-US" sz="1600" b="1" dirty="0">
              <a:solidFill>
                <a:srgbClr val="489FD8"/>
              </a:solidFill>
              <a:latin typeface="Calibri" panose="020F0502020204030204" pitchFamily="34" charset="0"/>
              <a:cs typeface="Calibri" panose="020F0502020204030204" pitchFamily="34" charset="0"/>
            </a:endParaRPr>
          </a:p>
        </p:txBody>
      </p:sp>
      <p:sp>
        <p:nvSpPr>
          <p:cNvPr id="37" name="TextBox 36">
            <a:extLst>
              <a:ext uri="{FF2B5EF4-FFF2-40B4-BE49-F238E27FC236}">
                <a16:creationId xmlns:a16="http://schemas.microsoft.com/office/drawing/2014/main" id="{C3A50EE3-6A4A-B450-0F83-A0ECA9FA02F6}"/>
              </a:ext>
            </a:extLst>
          </p:cNvPr>
          <p:cNvSpPr txBox="1"/>
          <p:nvPr/>
        </p:nvSpPr>
        <p:spPr>
          <a:xfrm>
            <a:off x="4625650" y="3391029"/>
            <a:ext cx="5103236" cy="646331"/>
          </a:xfrm>
          <a:prstGeom prst="rect">
            <a:avLst/>
          </a:prstGeom>
          <a:noFill/>
        </p:spPr>
        <p:txBody>
          <a:bodyPr wrap="square" rtlCol="0">
            <a:spAutoFit/>
          </a:bodyPr>
          <a:lstStyle/>
          <a:p>
            <a:r>
              <a:rPr lang="en-GB" sz="3600" b="1" kern="0" dirty="0">
                <a:solidFill>
                  <a:srgbClr val="7EC8EF"/>
                </a:solidFill>
                <a:effectLst/>
                <a:latin typeface="Calibri" panose="020F0502020204030204" pitchFamily="34" charset="0"/>
                <a:ea typeface="Aptos" panose="020B0004020202020204" pitchFamily="34" charset="0"/>
                <a:cs typeface="Calibri" panose="020F0502020204030204" pitchFamily="34" charset="0"/>
              </a:rPr>
              <a:t>40.5%</a:t>
            </a:r>
            <a:endParaRPr lang="en-US" sz="3600" b="1" dirty="0">
              <a:solidFill>
                <a:srgbClr val="7EC8EF"/>
              </a:solidFill>
              <a:latin typeface="Calibri" panose="020F0502020204030204" pitchFamily="34" charset="0"/>
              <a:cs typeface="Calibri" panose="020F0502020204030204" pitchFamily="34" charset="0"/>
            </a:endParaRPr>
          </a:p>
        </p:txBody>
      </p:sp>
      <p:pic>
        <p:nvPicPr>
          <p:cNvPr id="9" name="Picture 8" descr="A stack of gift vouchers&#10;&#10;AI-generated content may be incorrect.">
            <a:extLst>
              <a:ext uri="{FF2B5EF4-FFF2-40B4-BE49-F238E27FC236}">
                <a16:creationId xmlns:a16="http://schemas.microsoft.com/office/drawing/2014/main" id="{BC918A49-57F7-A330-16E6-40D6F97A12E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21076746">
            <a:off x="-1442648" y="1563004"/>
            <a:ext cx="5396491" cy="539649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6521067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451543F-5525-3927-E970-306703C89780}"/>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4" name="Rectangle 3">
            <a:extLst>
              <a:ext uri="{FF2B5EF4-FFF2-40B4-BE49-F238E27FC236}">
                <a16:creationId xmlns:a16="http://schemas.microsoft.com/office/drawing/2014/main" id="{B7ABCC64-053A-6D2E-934E-ECCAD959AD10}"/>
              </a:ext>
            </a:extLst>
          </p:cNvPr>
          <p:cNvSpPr/>
          <p:nvPr/>
        </p:nvSpPr>
        <p:spPr>
          <a:xfrm>
            <a:off x="1" y="-9845"/>
            <a:ext cx="12192000" cy="2176169"/>
          </a:xfrm>
          <a:prstGeom prst="rect">
            <a:avLst/>
          </a:prstGeom>
          <a:gradFill>
            <a:gsLst>
              <a:gs pos="100000">
                <a:srgbClr val="153D50"/>
              </a:gs>
              <a:gs pos="0">
                <a:srgbClr val="137CB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54B9605A-B861-52F5-3A42-A4487EF96436}"/>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3600" b="1" dirty="0">
                <a:solidFill>
                  <a:schemeClr val="bg1"/>
                </a:solidFill>
                <a:ea typeface="+mj-lt"/>
                <a:cs typeface="+mj-lt"/>
              </a:rPr>
              <a:t>2023/24 Annual Review </a:t>
            </a:r>
            <a:endParaRPr lang="en-GB" sz="3600" b="1" dirty="0">
              <a:solidFill>
                <a:schemeClr val="bg1"/>
              </a:solidFill>
              <a:cs typeface="Calibri Light"/>
            </a:endParaRPr>
          </a:p>
        </p:txBody>
      </p:sp>
      <p:pic>
        <p:nvPicPr>
          <p:cNvPr id="6" name="Picture 5" descr="A blue square with a heart and a black background&#10;&#10;Description automatically generated">
            <a:extLst>
              <a:ext uri="{FF2B5EF4-FFF2-40B4-BE49-F238E27FC236}">
                <a16:creationId xmlns:a16="http://schemas.microsoft.com/office/drawing/2014/main" id="{14AD76C2-F37B-82E0-FA6E-0F8A4F425A4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15" name="Rounded Rectangle 14">
            <a:extLst>
              <a:ext uri="{FF2B5EF4-FFF2-40B4-BE49-F238E27FC236}">
                <a16:creationId xmlns:a16="http://schemas.microsoft.com/office/drawing/2014/main" id="{F6573D5C-7670-476A-1DDD-6FC07D927EA8}"/>
              </a:ext>
            </a:extLst>
          </p:cNvPr>
          <p:cNvSpPr/>
          <p:nvPr/>
        </p:nvSpPr>
        <p:spPr>
          <a:xfrm>
            <a:off x="5296278" y="2770250"/>
            <a:ext cx="6241409" cy="3422708"/>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B2EB15A7-6185-F7E8-1DAB-668D45F1B557}"/>
              </a:ext>
            </a:extLst>
          </p:cNvPr>
          <p:cNvPicPr>
            <a:picLocks noChangeAspect="1"/>
          </p:cNvPicPr>
          <p:nvPr/>
        </p:nvPicPr>
        <p:blipFill>
          <a:blip r:embed="rId4"/>
          <a:stretch>
            <a:fillRect/>
          </a:stretch>
        </p:blipFill>
        <p:spPr>
          <a:xfrm>
            <a:off x="10771697" y="5447543"/>
            <a:ext cx="1420302" cy="1420302"/>
          </a:xfrm>
          <a:prstGeom prst="rect">
            <a:avLst/>
          </a:prstGeom>
        </p:spPr>
      </p:pic>
      <p:sp>
        <p:nvSpPr>
          <p:cNvPr id="17" name="TextBox 16">
            <a:extLst>
              <a:ext uri="{FF2B5EF4-FFF2-40B4-BE49-F238E27FC236}">
                <a16:creationId xmlns:a16="http://schemas.microsoft.com/office/drawing/2014/main" id="{DF525650-2B87-D936-8779-8188A737030C}"/>
              </a:ext>
            </a:extLst>
          </p:cNvPr>
          <p:cNvSpPr txBox="1"/>
          <p:nvPr/>
        </p:nvSpPr>
        <p:spPr>
          <a:xfrm>
            <a:off x="5511567" y="2919369"/>
            <a:ext cx="5494789" cy="338554"/>
          </a:xfrm>
          <a:prstGeom prst="rect">
            <a:avLst/>
          </a:prstGeom>
          <a:noFill/>
        </p:spPr>
        <p:txBody>
          <a:bodyPr wrap="square" rtlCol="0">
            <a:spAutoFit/>
          </a:bodyPr>
          <a:lstStyle/>
          <a:p>
            <a:r>
              <a:rPr lang="en-US" sz="1600" b="1" dirty="0">
                <a:solidFill>
                  <a:srgbClr val="489FD8"/>
                </a:solidFill>
              </a:rPr>
              <a:t>Transparency and Accountability</a:t>
            </a:r>
          </a:p>
        </p:txBody>
      </p:sp>
      <p:sp>
        <p:nvSpPr>
          <p:cNvPr id="18" name="TextBox 17">
            <a:extLst>
              <a:ext uri="{FF2B5EF4-FFF2-40B4-BE49-F238E27FC236}">
                <a16:creationId xmlns:a16="http://schemas.microsoft.com/office/drawing/2014/main" id="{67FB815A-CE3E-8E28-14C3-21AC6E328D37}"/>
              </a:ext>
            </a:extLst>
          </p:cNvPr>
          <p:cNvSpPr txBox="1"/>
          <p:nvPr/>
        </p:nvSpPr>
        <p:spPr>
          <a:xfrm>
            <a:off x="5511567" y="3380764"/>
            <a:ext cx="5041783" cy="2308324"/>
          </a:xfrm>
          <a:prstGeom prst="rect">
            <a:avLst/>
          </a:prstGeom>
          <a:noFill/>
        </p:spPr>
        <p:txBody>
          <a:bodyPr wrap="square" rtlCol="0">
            <a:spAutoFit/>
          </a:bodyPr>
          <a:lstStyle/>
          <a:p>
            <a:r>
              <a:rPr lang="en-GB" sz="1200" b="0" i="0" u="none" strike="noStrike" dirty="0">
                <a:solidFill>
                  <a:srgbClr val="000000"/>
                </a:solidFill>
                <a:effectLst/>
                <a:latin typeface="Calibri" panose="020F0502020204030204" pitchFamily="34" charset="0"/>
                <a:cs typeface="Calibri" panose="020F0502020204030204" pitchFamily="34" charset="0"/>
              </a:rPr>
              <a:t>Each year, in accordance with Business Improvement </a:t>
            </a:r>
            <a:r>
              <a:rPr lang="en-GB" sz="1200" dirty="0">
                <a:solidFill>
                  <a:srgbClr val="000000"/>
                </a:solidFill>
                <a:latin typeface="Calibri" panose="020F0502020204030204" pitchFamily="34" charset="0"/>
                <a:cs typeface="Calibri" panose="020F0502020204030204" pitchFamily="34" charset="0"/>
              </a:rPr>
              <a:t>Regulations</a:t>
            </a:r>
            <a:r>
              <a:rPr lang="en-GB" sz="1200" b="0" i="0" u="none" strike="noStrike" dirty="0">
                <a:solidFill>
                  <a:srgbClr val="000000"/>
                </a:solidFill>
                <a:effectLst/>
                <a:latin typeface="Calibri" panose="020F0502020204030204" pitchFamily="34" charset="0"/>
                <a:cs typeface="Calibri" panose="020F0502020204030204" pitchFamily="34" charset="0"/>
              </a:rPr>
              <a:t>, </a:t>
            </a:r>
            <a:r>
              <a:rPr lang="en-GB" sz="1200" dirty="0">
                <a:solidFill>
                  <a:srgbClr val="000000"/>
                </a:solidFill>
                <a:latin typeface="Calibri" panose="020F0502020204030204" pitchFamily="34" charset="0"/>
                <a:cs typeface="Calibri" panose="020F0502020204030204" pitchFamily="34" charset="0"/>
              </a:rPr>
              <a:t>an annual review report is prepared and made available for all levy payers and new business openings in the BID zone. </a:t>
            </a:r>
          </a:p>
          <a:p>
            <a:endParaRPr lang="en-GB" sz="1200" b="0" i="0" u="none" strike="noStrike" dirty="0">
              <a:solidFill>
                <a:srgbClr val="000000"/>
              </a:solidFill>
              <a:effectLst/>
              <a:latin typeface="Calibri" panose="020F0502020204030204" pitchFamily="34" charset="0"/>
              <a:cs typeface="Calibri" panose="020F0502020204030204" pitchFamily="34" charset="0"/>
            </a:endParaRPr>
          </a:p>
          <a:p>
            <a:r>
              <a:rPr lang="en-GB" sz="1200" b="0" i="0" u="none" strike="noStrike" dirty="0">
                <a:solidFill>
                  <a:srgbClr val="000000"/>
                </a:solidFill>
                <a:effectLst/>
                <a:latin typeface="Calibri" panose="020F0502020204030204" pitchFamily="34" charset="0"/>
                <a:cs typeface="Calibri" panose="020F0502020204030204" pitchFamily="34" charset="0"/>
              </a:rPr>
              <a:t>The review provides an overview of the programme of full activities, measurement, evaluation and expenditure of the respective financial year.</a:t>
            </a:r>
          </a:p>
          <a:p>
            <a:endParaRPr lang="en-GB" sz="1200" dirty="0">
              <a:solidFill>
                <a:srgbClr val="000000"/>
              </a:solidFill>
              <a:latin typeface="Calibri" panose="020F0502020204030204" pitchFamily="34" charset="0"/>
              <a:cs typeface="Calibri" panose="020F0502020204030204" pitchFamily="34" charset="0"/>
            </a:endParaRPr>
          </a:p>
          <a:p>
            <a:r>
              <a:rPr lang="en-GB" sz="1200" dirty="0">
                <a:solidFill>
                  <a:srgbClr val="000000"/>
                </a:solidFill>
                <a:latin typeface="Calibri" panose="020F0502020204030204" pitchFamily="34" charset="0"/>
                <a:cs typeface="Calibri" panose="020F0502020204030204" pitchFamily="34" charset="0"/>
              </a:rPr>
              <a:t>This document also outlines  and recaps on the agreed aims and key themes agreed for the BID term in the five-year business plan.</a:t>
            </a:r>
            <a:endParaRPr lang="en-GB" sz="1200" b="0" i="0" u="none" strike="noStrike" dirty="0">
              <a:solidFill>
                <a:srgbClr val="000000"/>
              </a:solidFill>
              <a:effectLst/>
              <a:latin typeface="Calibri" panose="020F0502020204030204" pitchFamily="34" charset="0"/>
              <a:cs typeface="Calibri" panose="020F0502020204030204" pitchFamily="34" charset="0"/>
            </a:endParaRPr>
          </a:p>
          <a:p>
            <a:endParaRPr lang="en-GB" sz="1200" dirty="0">
              <a:solidFill>
                <a:srgbClr val="000000"/>
              </a:solidFill>
              <a:latin typeface="Calibri" panose="020F0502020204030204" pitchFamily="34" charset="0"/>
              <a:cs typeface="Calibri" panose="020F0502020204030204" pitchFamily="34" charset="0"/>
            </a:endParaRPr>
          </a:p>
          <a:p>
            <a:r>
              <a:rPr lang="en-GB" sz="1200" b="0" i="0" u="none" strike="noStrike" dirty="0">
                <a:solidFill>
                  <a:srgbClr val="000000"/>
                </a:solidFill>
                <a:effectLst/>
                <a:latin typeface="Calibri" panose="020F0502020204030204" pitchFamily="34" charset="0"/>
                <a:cs typeface="Calibri" panose="020F0502020204030204" pitchFamily="34" charset="0"/>
              </a:rPr>
              <a:t>In the spirit of full transparency, the document is </a:t>
            </a:r>
            <a:r>
              <a:rPr lang="en-GB" sz="1200" dirty="0">
                <a:solidFill>
                  <a:srgbClr val="000000"/>
                </a:solidFill>
                <a:latin typeface="Calibri" panose="020F0502020204030204" pitchFamily="34" charset="0"/>
                <a:cs typeface="Calibri" panose="020F0502020204030204" pitchFamily="34" charset="0"/>
              </a:rPr>
              <a:t>also loaded online for full access. </a:t>
            </a:r>
            <a:r>
              <a:rPr lang="en-GB" sz="1200" b="0" i="0" u="none" strike="noStrike" dirty="0">
                <a:solidFill>
                  <a:srgbClr val="000000"/>
                </a:solidFill>
                <a:effectLst/>
                <a:latin typeface="Calibri" panose="020F0502020204030204" pitchFamily="34" charset="0"/>
                <a:cs typeface="Calibri" panose="020F0502020204030204" pitchFamily="34" charset="0"/>
              </a:rPr>
              <a:t> </a:t>
            </a:r>
            <a:endParaRPr lang="en-US" sz="1200" dirty="0">
              <a:solidFill>
                <a:srgbClr val="153D50"/>
              </a:solidFill>
              <a:latin typeface="Calibri" panose="020F0502020204030204" pitchFamily="34" charset="0"/>
              <a:cs typeface="Calibri" panose="020F0502020204030204" pitchFamily="34" charset="0"/>
            </a:endParaRPr>
          </a:p>
        </p:txBody>
      </p:sp>
      <p:pic>
        <p:nvPicPr>
          <p:cNvPr id="9" name="Picture 8" descr="A blue and white cover with a blue background&#10;&#10;AI-generated content may be incorrect.">
            <a:extLst>
              <a:ext uri="{FF2B5EF4-FFF2-40B4-BE49-F238E27FC236}">
                <a16:creationId xmlns:a16="http://schemas.microsoft.com/office/drawing/2014/main" id="{AEFDD4E7-E1AF-95DB-5412-46332854F50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3130" y="1739348"/>
            <a:ext cx="3413971" cy="484952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867903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4A5418-45DC-418D-2C08-C6E69D63B9E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00E3DFB-FEC9-A39E-DB32-59821BEC2867}"/>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B14B1D60-CDE4-155D-3489-8D8BAF3B21A9}"/>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ue square with a heart and a black background&#10;&#10;Description automatically generated">
            <a:extLst>
              <a:ext uri="{FF2B5EF4-FFF2-40B4-BE49-F238E27FC236}">
                <a16:creationId xmlns:a16="http://schemas.microsoft.com/office/drawing/2014/main" id="{DE1F3878-FB6A-7C5F-AE4D-0E062F96102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9D5F9A47-6748-826F-A5D7-E66A0B4EFE93}"/>
              </a:ext>
            </a:extLst>
          </p:cNvPr>
          <p:cNvSpPr>
            <a:spLocks noGrp="1"/>
          </p:cNvSpPr>
          <p:nvPr>
            <p:ph type="title"/>
          </p:nvPr>
        </p:nvSpPr>
        <p:spPr>
          <a:xfrm>
            <a:off x="778580" y="414591"/>
            <a:ext cx="10515600" cy="1325563"/>
          </a:xfrm>
          <a:ln w="28575">
            <a:noFill/>
          </a:ln>
        </p:spPr>
        <p:txBody>
          <a:bodyPr>
            <a:no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kumimoji="0" lang="en-GB" sz="36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2024/25 Annual Review activity interim snapshot </a:t>
            </a:r>
            <a:br>
              <a:rPr kumimoji="0" lang="en-GB" sz="36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br>
            <a:r>
              <a:rPr lang="en-GB" sz="3600" b="1" dirty="0">
                <a:solidFill>
                  <a:schemeClr val="bg1"/>
                </a:solidFill>
                <a:ea typeface="+mj-lt"/>
                <a:cs typeface="+mj-lt"/>
              </a:rPr>
              <a:t>Love Bedford: Marketing &amp; Promotions</a:t>
            </a:r>
            <a:endParaRPr lang="en-GB" sz="3600" b="1" dirty="0">
              <a:solidFill>
                <a:schemeClr val="bg1"/>
              </a:solidFill>
              <a:cs typeface="Calibri Light"/>
            </a:endParaRPr>
          </a:p>
        </p:txBody>
      </p:sp>
      <p:sp>
        <p:nvSpPr>
          <p:cNvPr id="5" name="TextBox 4">
            <a:extLst>
              <a:ext uri="{FF2B5EF4-FFF2-40B4-BE49-F238E27FC236}">
                <a16:creationId xmlns:a16="http://schemas.microsoft.com/office/drawing/2014/main" id="{AC98C32B-9FD7-19C7-9A56-A3E323A0EB8A}"/>
              </a:ext>
            </a:extLst>
          </p:cNvPr>
          <p:cNvSpPr txBox="1"/>
          <p:nvPr/>
        </p:nvSpPr>
        <p:spPr>
          <a:xfrm>
            <a:off x="377645" y="3108897"/>
            <a:ext cx="2028601" cy="646331"/>
          </a:xfrm>
          <a:prstGeom prst="rect">
            <a:avLst/>
          </a:prstGeom>
          <a:noFill/>
        </p:spPr>
        <p:txBody>
          <a:bodyPr wrap="square" rtlCol="0">
            <a:spAutoFit/>
          </a:bodyPr>
          <a:lstStyle/>
          <a:p>
            <a:pPr algn="ctr"/>
            <a:r>
              <a:rPr lang="en-GB" sz="1200" b="1" kern="0" dirty="0">
                <a:effectLst/>
                <a:latin typeface="Calibri" panose="020F0502020204030204" pitchFamily="34" charset="0"/>
                <a:ea typeface="Aptos" panose="020B0004020202020204" pitchFamily="34" charset="0"/>
                <a:cs typeface="Calibri" panose="020F0502020204030204" pitchFamily="34" charset="0"/>
              </a:rPr>
              <a:t>Love Bedford website views</a:t>
            </a:r>
            <a:r>
              <a:rPr lang="en-GB" sz="1200" kern="0" dirty="0">
                <a:effectLst/>
                <a:latin typeface="Calibri" panose="020F0502020204030204" pitchFamily="34" charset="0"/>
                <a:ea typeface="Aptos" panose="020B0004020202020204" pitchFamily="34" charset="0"/>
                <a:cs typeface="Calibri" panose="020F0502020204030204" pitchFamily="34" charset="0"/>
              </a:rPr>
              <a:t> </a:t>
            </a:r>
          </a:p>
          <a:p>
            <a:pPr algn="ctr"/>
            <a:r>
              <a:rPr lang="en-GB" sz="2400" b="1" kern="0" dirty="0">
                <a:solidFill>
                  <a:srgbClr val="489FD8"/>
                </a:solidFill>
                <a:effectLst/>
                <a:latin typeface="Calibri" panose="020F0502020204030204" pitchFamily="34" charset="0"/>
                <a:ea typeface="Aptos" panose="020B0004020202020204" pitchFamily="34" charset="0"/>
                <a:cs typeface="Calibri" panose="020F0502020204030204" pitchFamily="34" charset="0"/>
              </a:rPr>
              <a:t>239,989</a:t>
            </a:r>
            <a:endParaRPr lang="en-US" sz="2400" b="1" dirty="0">
              <a:solidFill>
                <a:srgbClr val="489FD8"/>
              </a:solidFill>
              <a:latin typeface="Calibri" panose="020F0502020204030204" pitchFamily="34" charset="0"/>
              <a:cs typeface="Calibri" panose="020F0502020204030204" pitchFamily="34" charset="0"/>
            </a:endParaRPr>
          </a:p>
        </p:txBody>
      </p:sp>
      <p:pic>
        <p:nvPicPr>
          <p:cNvPr id="6" name="Picture 5">
            <a:extLst>
              <a:ext uri="{FF2B5EF4-FFF2-40B4-BE49-F238E27FC236}">
                <a16:creationId xmlns:a16="http://schemas.microsoft.com/office/drawing/2014/main" id="{F2632DCF-2688-BBEE-C56F-47CB0B7FB241}"/>
              </a:ext>
            </a:extLst>
          </p:cNvPr>
          <p:cNvPicPr>
            <a:picLocks noChangeAspect="1"/>
          </p:cNvPicPr>
          <p:nvPr/>
        </p:nvPicPr>
        <p:blipFill>
          <a:blip r:embed="rId4"/>
          <a:stretch>
            <a:fillRect/>
          </a:stretch>
        </p:blipFill>
        <p:spPr>
          <a:xfrm>
            <a:off x="1170725" y="2611394"/>
            <a:ext cx="515929" cy="497503"/>
          </a:xfrm>
          <a:prstGeom prst="rect">
            <a:avLst/>
          </a:prstGeom>
        </p:spPr>
      </p:pic>
      <p:pic>
        <p:nvPicPr>
          <p:cNvPr id="7" name="Picture 6">
            <a:extLst>
              <a:ext uri="{FF2B5EF4-FFF2-40B4-BE49-F238E27FC236}">
                <a16:creationId xmlns:a16="http://schemas.microsoft.com/office/drawing/2014/main" id="{6DFE9A13-9391-906B-5E8C-210853671CE6}"/>
              </a:ext>
            </a:extLst>
          </p:cNvPr>
          <p:cNvPicPr>
            <a:picLocks noChangeAspect="1"/>
          </p:cNvPicPr>
          <p:nvPr/>
        </p:nvPicPr>
        <p:blipFill>
          <a:blip r:embed="rId5"/>
          <a:stretch>
            <a:fillRect/>
          </a:stretch>
        </p:blipFill>
        <p:spPr>
          <a:xfrm>
            <a:off x="1229507" y="4001435"/>
            <a:ext cx="388567" cy="403440"/>
          </a:xfrm>
          <a:prstGeom prst="rect">
            <a:avLst/>
          </a:prstGeom>
        </p:spPr>
      </p:pic>
      <p:sp>
        <p:nvSpPr>
          <p:cNvPr id="9" name="TextBox 8">
            <a:extLst>
              <a:ext uri="{FF2B5EF4-FFF2-40B4-BE49-F238E27FC236}">
                <a16:creationId xmlns:a16="http://schemas.microsoft.com/office/drawing/2014/main" id="{D4AA0C89-DFC6-7F5C-1CB0-32D5B194C425}"/>
              </a:ext>
            </a:extLst>
          </p:cNvPr>
          <p:cNvSpPr txBox="1"/>
          <p:nvPr/>
        </p:nvSpPr>
        <p:spPr>
          <a:xfrm>
            <a:off x="455904" y="4415764"/>
            <a:ext cx="1872082" cy="646331"/>
          </a:xfrm>
          <a:prstGeom prst="rect">
            <a:avLst/>
          </a:prstGeom>
          <a:noFill/>
        </p:spPr>
        <p:txBody>
          <a:bodyPr wrap="square" rtlCol="0">
            <a:spAutoFit/>
          </a:bodyPr>
          <a:lstStyle/>
          <a:p>
            <a:pPr algn="ctr"/>
            <a:r>
              <a:rPr lang="en-GB" sz="1200" b="1" kern="0" dirty="0">
                <a:effectLst/>
                <a:latin typeface="Calibri" panose="020F0502020204030204" pitchFamily="34" charset="0"/>
                <a:ea typeface="Aptos" panose="020B0004020202020204" pitchFamily="34" charset="0"/>
              </a:rPr>
              <a:t>Love Bedford event count </a:t>
            </a:r>
            <a:r>
              <a:rPr lang="en-GB" sz="2400" b="1" kern="0" dirty="0">
                <a:solidFill>
                  <a:srgbClr val="489FD8"/>
                </a:solidFill>
                <a:effectLst/>
                <a:latin typeface="Calibri" panose="020F0502020204030204" pitchFamily="34" charset="0"/>
                <a:ea typeface="Aptos" panose="020B0004020202020204" pitchFamily="34" charset="0"/>
              </a:rPr>
              <a:t>625,084</a:t>
            </a:r>
            <a:endParaRPr lang="en-US" sz="2400" b="1" dirty="0">
              <a:solidFill>
                <a:srgbClr val="489FD8"/>
              </a:solidFill>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A8119C19-1A5C-7C7D-2D2E-33D3DFC90C39}"/>
              </a:ext>
            </a:extLst>
          </p:cNvPr>
          <p:cNvSpPr txBox="1"/>
          <p:nvPr/>
        </p:nvSpPr>
        <p:spPr>
          <a:xfrm>
            <a:off x="247346" y="5734084"/>
            <a:ext cx="2628094" cy="646331"/>
          </a:xfrm>
          <a:prstGeom prst="rect">
            <a:avLst/>
          </a:prstGeom>
          <a:noFill/>
        </p:spPr>
        <p:txBody>
          <a:bodyPr wrap="square" rtlCol="0">
            <a:spAutoFit/>
          </a:bodyPr>
          <a:lstStyle/>
          <a:p>
            <a:pPr algn="ctr"/>
            <a:r>
              <a:rPr lang="en-GB" sz="1200" b="1" kern="0" dirty="0">
                <a:effectLst/>
                <a:latin typeface="Calibri" panose="020F0502020204030204" pitchFamily="34" charset="0"/>
                <a:ea typeface="Aptos" panose="020B0004020202020204" pitchFamily="34" charset="0"/>
              </a:rPr>
              <a:t>Facebook Active Followers over </a:t>
            </a:r>
            <a:r>
              <a:rPr lang="en-GB" sz="2400" b="1" kern="0" dirty="0">
                <a:solidFill>
                  <a:srgbClr val="489FD8"/>
                </a:solidFill>
                <a:effectLst/>
                <a:latin typeface="Calibri" panose="020F0502020204030204" pitchFamily="34" charset="0"/>
                <a:ea typeface="Aptos" panose="020B0004020202020204" pitchFamily="34" charset="0"/>
              </a:rPr>
              <a:t>12,000; 296.000</a:t>
            </a:r>
            <a:r>
              <a:rPr lang="en-GB" sz="2400" b="1" kern="0" dirty="0">
                <a:solidFill>
                  <a:srgbClr val="489FD8"/>
                </a:solidFill>
                <a:latin typeface="Calibri" panose="020F0502020204030204" pitchFamily="34" charset="0"/>
                <a:ea typeface="Aptos" panose="020B0004020202020204" pitchFamily="34" charset="0"/>
              </a:rPr>
              <a:t> </a:t>
            </a:r>
            <a:r>
              <a:rPr lang="en-GB" sz="1200" b="1" kern="0" dirty="0">
                <a:solidFill>
                  <a:srgbClr val="489FD8"/>
                </a:solidFill>
                <a:effectLst/>
                <a:latin typeface="Calibri" panose="020F0502020204030204" pitchFamily="34" charset="0"/>
                <a:ea typeface="Aptos" panose="020B0004020202020204" pitchFamily="34" charset="0"/>
              </a:rPr>
              <a:t>posts </a:t>
            </a:r>
            <a:r>
              <a:rPr lang="en-GB" sz="2400" b="1" kern="0" dirty="0">
                <a:solidFill>
                  <a:srgbClr val="489FD8"/>
                </a:solidFill>
                <a:latin typeface="Calibri" panose="020F0502020204030204" pitchFamily="34" charset="0"/>
                <a:ea typeface="Aptos" panose="020B0004020202020204" pitchFamily="34" charset="0"/>
              </a:rPr>
              <a:t> </a:t>
            </a:r>
            <a:endParaRPr lang="en-US" sz="1200" b="1" dirty="0">
              <a:solidFill>
                <a:srgbClr val="489FD8"/>
              </a:solidFill>
              <a:latin typeface="Calibri" panose="020F0502020204030204" pitchFamily="34" charset="0"/>
              <a:cs typeface="Calibri" panose="020F0502020204030204" pitchFamily="34" charset="0"/>
            </a:endParaRPr>
          </a:p>
        </p:txBody>
      </p:sp>
      <p:sp>
        <p:nvSpPr>
          <p:cNvPr id="12" name="Rounded Rectangle 11">
            <a:extLst>
              <a:ext uri="{FF2B5EF4-FFF2-40B4-BE49-F238E27FC236}">
                <a16:creationId xmlns:a16="http://schemas.microsoft.com/office/drawing/2014/main" id="{75DB6F55-F4CB-C664-595A-79DE32A045E3}"/>
              </a:ext>
            </a:extLst>
          </p:cNvPr>
          <p:cNvSpPr/>
          <p:nvPr/>
        </p:nvSpPr>
        <p:spPr>
          <a:xfrm>
            <a:off x="3266736" y="2751589"/>
            <a:ext cx="8242959" cy="3422708"/>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6E78B1B7-7C7A-1DC0-EC18-F0E8A25BB01A}"/>
              </a:ext>
            </a:extLst>
          </p:cNvPr>
          <p:cNvPicPr>
            <a:picLocks noChangeAspect="1"/>
          </p:cNvPicPr>
          <p:nvPr/>
        </p:nvPicPr>
        <p:blipFill>
          <a:blip r:embed="rId6"/>
          <a:stretch>
            <a:fillRect/>
          </a:stretch>
        </p:blipFill>
        <p:spPr>
          <a:xfrm>
            <a:off x="10771697" y="5447543"/>
            <a:ext cx="1420302" cy="1420302"/>
          </a:xfrm>
          <a:prstGeom prst="rect">
            <a:avLst/>
          </a:prstGeom>
        </p:spPr>
      </p:pic>
      <p:sp>
        <p:nvSpPr>
          <p:cNvPr id="15" name="TextBox 14">
            <a:extLst>
              <a:ext uri="{FF2B5EF4-FFF2-40B4-BE49-F238E27FC236}">
                <a16:creationId xmlns:a16="http://schemas.microsoft.com/office/drawing/2014/main" id="{F0347745-EF7D-4E88-3145-863C478D155F}"/>
              </a:ext>
            </a:extLst>
          </p:cNvPr>
          <p:cNvSpPr txBox="1"/>
          <p:nvPr/>
        </p:nvSpPr>
        <p:spPr>
          <a:xfrm>
            <a:off x="4436153" y="2919369"/>
            <a:ext cx="5494789" cy="338554"/>
          </a:xfrm>
          <a:prstGeom prst="rect">
            <a:avLst/>
          </a:prstGeom>
          <a:noFill/>
        </p:spPr>
        <p:txBody>
          <a:bodyPr wrap="square" rtlCol="0">
            <a:spAutoFit/>
          </a:bodyPr>
          <a:lstStyle/>
          <a:p>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5409 mailing list subscribers</a:t>
            </a:r>
            <a:r>
              <a:rPr lang="en-GB" sz="1600" dirty="0">
                <a:solidFill>
                  <a:srgbClr val="489FD8"/>
                </a:solidFill>
                <a:effectLst/>
                <a:latin typeface="Calibri" panose="020F0502020204030204" pitchFamily="34" charset="0"/>
                <a:cs typeface="Calibri" panose="020F0502020204030204" pitchFamily="34" charset="0"/>
              </a:rPr>
              <a:t> </a:t>
            </a:r>
            <a:endParaRPr lang="en-US" sz="1600" b="1" dirty="0">
              <a:solidFill>
                <a:srgbClr val="489FD8"/>
              </a:solidFill>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228DF33D-0D63-0CA2-5D56-EB6B38C56CE7}"/>
              </a:ext>
            </a:extLst>
          </p:cNvPr>
          <p:cNvSpPr txBox="1"/>
          <p:nvPr/>
        </p:nvSpPr>
        <p:spPr>
          <a:xfrm>
            <a:off x="4436153" y="3380764"/>
            <a:ext cx="5041783" cy="461665"/>
          </a:xfrm>
          <a:prstGeom prst="rect">
            <a:avLst/>
          </a:prstGeom>
          <a:noFill/>
        </p:spPr>
        <p:txBody>
          <a:bodyPr wrap="square" rtlCol="0">
            <a:spAutoFit/>
          </a:bodyPr>
          <a:lstStyle/>
          <a:p>
            <a:r>
              <a:rPr lang="en-GB" sz="1200" dirty="0">
                <a:effectLst/>
                <a:latin typeface="Calibri" panose="020F0502020204030204" pitchFamily="34" charset="0"/>
                <a:ea typeface="Aptos" panose="020B0004020202020204" pitchFamily="34" charset="0"/>
                <a:cs typeface="Calibri" panose="020F0502020204030204" pitchFamily="34" charset="0"/>
              </a:rPr>
              <a:t>Total Emails Sent: 93,151</a:t>
            </a:r>
            <a:br>
              <a:rPr lang="en-GB" sz="1200" dirty="0">
                <a:effectLst/>
                <a:latin typeface="Calibri" panose="020F0502020204030204" pitchFamily="34" charset="0"/>
                <a:ea typeface="Aptos" panose="020B0004020202020204" pitchFamily="34" charset="0"/>
                <a:cs typeface="Calibri" panose="020F0502020204030204" pitchFamily="34" charset="0"/>
              </a:rPr>
            </a:br>
            <a:r>
              <a:rPr lang="en-GB" sz="1200" dirty="0">
                <a:effectLst/>
                <a:latin typeface="Calibri" panose="020F0502020204030204" pitchFamily="34" charset="0"/>
                <a:ea typeface="Aptos" panose="020B0004020202020204" pitchFamily="34" charset="0"/>
                <a:cs typeface="Calibri" panose="020F0502020204030204" pitchFamily="34" charset="0"/>
              </a:rPr>
              <a:t>Top Performing Emails</a:t>
            </a:r>
            <a:r>
              <a:rPr lang="en-GB" sz="1200" dirty="0">
                <a:effectLst/>
                <a:latin typeface="Calibri" panose="020F0502020204030204" pitchFamily="34" charset="0"/>
                <a:cs typeface="Calibri" panose="020F0502020204030204" pitchFamily="34" charset="0"/>
              </a:rPr>
              <a:t> </a:t>
            </a:r>
            <a:endParaRPr lang="en-US" sz="1200" dirty="0">
              <a:solidFill>
                <a:srgbClr val="153D50"/>
              </a:solidFill>
              <a:latin typeface="Calibri" panose="020F0502020204030204" pitchFamily="34" charset="0"/>
              <a:cs typeface="Calibri" panose="020F0502020204030204" pitchFamily="34" charset="0"/>
            </a:endParaRPr>
          </a:p>
        </p:txBody>
      </p:sp>
      <p:sp>
        <p:nvSpPr>
          <p:cNvPr id="17" name="TextBox 16">
            <a:extLst>
              <a:ext uri="{FF2B5EF4-FFF2-40B4-BE49-F238E27FC236}">
                <a16:creationId xmlns:a16="http://schemas.microsoft.com/office/drawing/2014/main" id="{5F85D951-0061-FB9F-3E3D-B8BEB3380A7B}"/>
              </a:ext>
            </a:extLst>
          </p:cNvPr>
          <p:cNvSpPr txBox="1"/>
          <p:nvPr/>
        </p:nvSpPr>
        <p:spPr>
          <a:xfrm>
            <a:off x="3528077" y="4165701"/>
            <a:ext cx="1875945" cy="1384995"/>
          </a:xfrm>
          <a:prstGeom prst="rect">
            <a:avLst/>
          </a:prstGeom>
          <a:noFill/>
        </p:spPr>
        <p:txBody>
          <a:bodyPr wrap="square" rtlCol="0">
            <a:spAutoFit/>
          </a:bodyPr>
          <a:lstStyle/>
          <a:p>
            <a:pPr algn="ctr"/>
            <a:r>
              <a:rPr lang="en-GB" sz="1200" b="1" dirty="0">
                <a:effectLst/>
                <a:latin typeface="Calibri" panose="020F0502020204030204" pitchFamily="34" charset="0"/>
                <a:ea typeface="Aptos" panose="020B0004020202020204" pitchFamily="34" charset="0"/>
                <a:cs typeface="Calibri" panose="020F0502020204030204" pitchFamily="34" charset="0"/>
              </a:rPr>
              <a:t>Amenities at the Town Centre </a:t>
            </a:r>
          </a:p>
          <a:p>
            <a:pPr algn="ctr"/>
            <a:r>
              <a:rPr lang="en-GB" sz="1200" dirty="0">
                <a:effectLst/>
                <a:latin typeface="Calibri" panose="020F0502020204030204" pitchFamily="34" charset="0"/>
                <a:ea typeface="Aptos" panose="020B0004020202020204" pitchFamily="34" charset="0"/>
                <a:cs typeface="Calibri" panose="020F0502020204030204" pitchFamily="34" charset="0"/>
              </a:rPr>
              <a:t>(River Festival weekend) Send Date: 2024-07-18</a:t>
            </a:r>
            <a:br>
              <a:rPr lang="en-GB" sz="1200" dirty="0">
                <a:effectLst/>
                <a:latin typeface="Calibri" panose="020F0502020204030204" pitchFamily="34" charset="0"/>
                <a:ea typeface="Aptos" panose="020B0004020202020204" pitchFamily="34" charset="0"/>
                <a:cs typeface="Calibri" panose="020F0502020204030204" pitchFamily="34" charset="0"/>
              </a:rPr>
            </a:br>
            <a:r>
              <a:rPr lang="en-GB" sz="1200" dirty="0">
                <a:effectLst/>
                <a:latin typeface="Calibri" panose="020F0502020204030204" pitchFamily="34" charset="0"/>
                <a:ea typeface="Aptos" panose="020B0004020202020204" pitchFamily="34" charset="0"/>
                <a:cs typeface="Calibri" panose="020F0502020204030204" pitchFamily="34" charset="0"/>
              </a:rPr>
              <a:t>Open Rate  </a:t>
            </a:r>
          </a:p>
          <a:p>
            <a:pPr algn="ctr"/>
            <a:r>
              <a:rPr lang="en-GB" sz="24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16.39%</a:t>
            </a:r>
            <a:r>
              <a:rPr lang="en-GB" sz="2400" b="1" dirty="0">
                <a:solidFill>
                  <a:srgbClr val="489FD8"/>
                </a:solidFill>
                <a:effectLst/>
                <a:latin typeface="Calibri" panose="020F0502020204030204" pitchFamily="34" charset="0"/>
                <a:cs typeface="Calibri" panose="020F0502020204030204" pitchFamily="34" charset="0"/>
              </a:rPr>
              <a:t> </a:t>
            </a:r>
            <a:endParaRPr lang="en-US" sz="2400" b="1" dirty="0">
              <a:solidFill>
                <a:srgbClr val="489FD8"/>
              </a:solidFill>
              <a:latin typeface="Calibri" panose="020F0502020204030204" pitchFamily="34" charset="0"/>
              <a:cs typeface="Calibri" panose="020F0502020204030204" pitchFamily="34" charset="0"/>
            </a:endParaRPr>
          </a:p>
        </p:txBody>
      </p:sp>
      <p:sp>
        <p:nvSpPr>
          <p:cNvPr id="19" name="TextBox 18">
            <a:extLst>
              <a:ext uri="{FF2B5EF4-FFF2-40B4-BE49-F238E27FC236}">
                <a16:creationId xmlns:a16="http://schemas.microsoft.com/office/drawing/2014/main" id="{9CC8CE07-61D3-DA1B-2A79-17D9659C4AA9}"/>
              </a:ext>
            </a:extLst>
          </p:cNvPr>
          <p:cNvSpPr txBox="1"/>
          <p:nvPr/>
        </p:nvSpPr>
        <p:spPr>
          <a:xfrm>
            <a:off x="6069450" y="4165701"/>
            <a:ext cx="1875945" cy="1569660"/>
          </a:xfrm>
          <a:prstGeom prst="rect">
            <a:avLst/>
          </a:prstGeom>
          <a:noFill/>
        </p:spPr>
        <p:txBody>
          <a:bodyPr wrap="square" rtlCol="0">
            <a:spAutoFit/>
          </a:bodyPr>
          <a:lstStyle/>
          <a:p>
            <a:pPr algn="ctr"/>
            <a:r>
              <a:rPr lang="en-GB" sz="1200" b="1" dirty="0">
                <a:effectLst/>
                <a:latin typeface="Calibri" panose="020F0502020204030204" pitchFamily="34" charset="0"/>
                <a:ea typeface="Aptos" panose="020B0004020202020204" pitchFamily="34" charset="0"/>
                <a:cs typeface="Calibri" panose="020F0502020204030204" pitchFamily="34" charset="0"/>
              </a:rPr>
              <a:t>2024 Golden Ticket Weekend</a:t>
            </a:r>
          </a:p>
          <a:p>
            <a:pPr algn="ctr"/>
            <a:r>
              <a:rPr lang="en-GB" sz="1200" dirty="0">
                <a:effectLst/>
                <a:latin typeface="Calibri" panose="020F0502020204030204" pitchFamily="34" charset="0"/>
                <a:ea typeface="Aptos" panose="020B0004020202020204" pitchFamily="34" charset="0"/>
                <a:cs typeface="Calibri" panose="020F0502020204030204" pitchFamily="34" charset="0"/>
              </a:rPr>
              <a:t>Craft Market and First Flea of the Year Send Date: 2024-05-10</a:t>
            </a:r>
            <a:br>
              <a:rPr lang="en-GB" sz="1200" dirty="0">
                <a:effectLst/>
                <a:latin typeface="Calibri" panose="020F0502020204030204" pitchFamily="34" charset="0"/>
                <a:ea typeface="Aptos" panose="020B0004020202020204" pitchFamily="34" charset="0"/>
                <a:cs typeface="Calibri" panose="020F0502020204030204" pitchFamily="34" charset="0"/>
              </a:rPr>
            </a:br>
            <a:r>
              <a:rPr lang="en-GB" sz="1200" dirty="0">
                <a:effectLst/>
                <a:latin typeface="Calibri" panose="020F0502020204030204" pitchFamily="34" charset="0"/>
                <a:ea typeface="Aptos" panose="020B0004020202020204" pitchFamily="34" charset="0"/>
                <a:cs typeface="Calibri" panose="020F0502020204030204" pitchFamily="34" charset="0"/>
              </a:rPr>
              <a:t>Open Rate</a:t>
            </a:r>
          </a:p>
          <a:p>
            <a:pPr algn="ctr"/>
            <a:r>
              <a:rPr lang="en-GB" sz="24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34.79%</a:t>
            </a:r>
            <a:r>
              <a:rPr lang="en-GB" sz="2400" b="1" dirty="0">
                <a:solidFill>
                  <a:srgbClr val="489FD8"/>
                </a:solidFill>
                <a:effectLst/>
                <a:latin typeface="Calibri" panose="020F0502020204030204" pitchFamily="34" charset="0"/>
                <a:cs typeface="Calibri" panose="020F0502020204030204" pitchFamily="34" charset="0"/>
              </a:rPr>
              <a:t> </a:t>
            </a:r>
            <a:endParaRPr lang="en-US" sz="2400" b="1" dirty="0">
              <a:solidFill>
                <a:srgbClr val="489FD8"/>
              </a:solidFill>
              <a:latin typeface="Calibri" panose="020F0502020204030204" pitchFamily="34" charset="0"/>
              <a:cs typeface="Calibri" panose="020F0502020204030204" pitchFamily="34" charset="0"/>
            </a:endParaRPr>
          </a:p>
        </p:txBody>
      </p:sp>
      <p:sp>
        <p:nvSpPr>
          <p:cNvPr id="20" name="TextBox 19">
            <a:extLst>
              <a:ext uri="{FF2B5EF4-FFF2-40B4-BE49-F238E27FC236}">
                <a16:creationId xmlns:a16="http://schemas.microsoft.com/office/drawing/2014/main" id="{B54BCDF1-2950-16A2-932B-C8F8BD159844}"/>
              </a:ext>
            </a:extLst>
          </p:cNvPr>
          <p:cNvSpPr txBox="1"/>
          <p:nvPr/>
        </p:nvSpPr>
        <p:spPr>
          <a:xfrm>
            <a:off x="8610823" y="4165701"/>
            <a:ext cx="1875945" cy="1200329"/>
          </a:xfrm>
          <a:prstGeom prst="rect">
            <a:avLst/>
          </a:prstGeom>
          <a:noFill/>
        </p:spPr>
        <p:txBody>
          <a:bodyPr wrap="square" rtlCol="0">
            <a:spAutoFit/>
          </a:bodyPr>
          <a:lstStyle/>
          <a:p>
            <a:pPr algn="ctr"/>
            <a:r>
              <a:rPr lang="en-GB" sz="1200" b="1" dirty="0">
                <a:effectLst/>
                <a:latin typeface="Calibri" panose="020F0502020204030204" pitchFamily="34" charset="0"/>
                <a:ea typeface="Aptos" panose="020B0004020202020204" pitchFamily="34" charset="0"/>
                <a:cs typeface="Calibri" panose="020F0502020204030204" pitchFamily="34" charset="0"/>
              </a:rPr>
              <a:t>Universal Destinations and Experiences </a:t>
            </a:r>
          </a:p>
          <a:p>
            <a:pPr algn="ctr"/>
            <a:r>
              <a:rPr lang="en-GB" sz="1200" dirty="0">
                <a:effectLst/>
                <a:latin typeface="Calibri" panose="020F0502020204030204" pitchFamily="34" charset="0"/>
                <a:ea typeface="Aptos" panose="020B0004020202020204" pitchFamily="34" charset="0"/>
                <a:cs typeface="Calibri" panose="020F0502020204030204" pitchFamily="34" charset="0"/>
              </a:rPr>
              <a:t>Send Date: 2024-04-12</a:t>
            </a:r>
            <a:br>
              <a:rPr lang="en-GB" sz="1200" dirty="0">
                <a:effectLst/>
                <a:latin typeface="Calibri" panose="020F0502020204030204" pitchFamily="34" charset="0"/>
                <a:ea typeface="Aptos" panose="020B0004020202020204" pitchFamily="34" charset="0"/>
                <a:cs typeface="Calibri" panose="020F0502020204030204" pitchFamily="34" charset="0"/>
              </a:rPr>
            </a:br>
            <a:r>
              <a:rPr lang="en-GB" sz="1200" dirty="0">
                <a:effectLst/>
                <a:latin typeface="Calibri" panose="020F0502020204030204" pitchFamily="34" charset="0"/>
                <a:ea typeface="Aptos" panose="020B0004020202020204" pitchFamily="34" charset="0"/>
                <a:cs typeface="Calibri" panose="020F0502020204030204" pitchFamily="34" charset="0"/>
              </a:rPr>
              <a:t>Open Rate </a:t>
            </a:r>
          </a:p>
          <a:p>
            <a:pPr algn="ctr"/>
            <a:r>
              <a:rPr lang="en-GB" sz="24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36.68%</a:t>
            </a:r>
            <a:r>
              <a:rPr lang="en-GB" sz="2400" b="1" dirty="0">
                <a:solidFill>
                  <a:srgbClr val="489FD8"/>
                </a:solidFill>
                <a:effectLst/>
                <a:latin typeface="Calibri" panose="020F0502020204030204" pitchFamily="34" charset="0"/>
                <a:cs typeface="Calibri" panose="020F0502020204030204" pitchFamily="34" charset="0"/>
              </a:rPr>
              <a:t> </a:t>
            </a:r>
            <a:endParaRPr lang="en-US" sz="2400" b="1" dirty="0">
              <a:solidFill>
                <a:srgbClr val="489FD8"/>
              </a:solidFill>
              <a:latin typeface="Calibri" panose="020F0502020204030204" pitchFamily="34" charset="0"/>
              <a:cs typeface="Calibri" panose="020F0502020204030204" pitchFamily="34" charset="0"/>
            </a:endParaRPr>
          </a:p>
        </p:txBody>
      </p:sp>
      <p:cxnSp>
        <p:nvCxnSpPr>
          <p:cNvPr id="22" name="Straight Connector 21">
            <a:extLst>
              <a:ext uri="{FF2B5EF4-FFF2-40B4-BE49-F238E27FC236}">
                <a16:creationId xmlns:a16="http://schemas.microsoft.com/office/drawing/2014/main" id="{0DE79F7A-FCB5-6CD3-82FD-CFAA19D7CBDD}"/>
              </a:ext>
            </a:extLst>
          </p:cNvPr>
          <p:cNvCxnSpPr/>
          <p:nvPr/>
        </p:nvCxnSpPr>
        <p:spPr>
          <a:xfrm>
            <a:off x="5717059" y="4254711"/>
            <a:ext cx="0" cy="1476941"/>
          </a:xfrm>
          <a:prstGeom prst="line">
            <a:avLst/>
          </a:prstGeom>
          <a:ln w="38100">
            <a:solidFill>
              <a:srgbClr val="489FD8"/>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6A5CFE5-AD57-9F49-706D-C4B229A7DE72}"/>
              </a:ext>
            </a:extLst>
          </p:cNvPr>
          <p:cNvCxnSpPr/>
          <p:nvPr/>
        </p:nvCxnSpPr>
        <p:spPr>
          <a:xfrm>
            <a:off x="8336691" y="4254711"/>
            <a:ext cx="0" cy="1476941"/>
          </a:xfrm>
          <a:prstGeom prst="line">
            <a:avLst/>
          </a:prstGeom>
          <a:ln w="38100">
            <a:solidFill>
              <a:srgbClr val="489FD8"/>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955A7AA2-26BD-9C4B-20D1-0E48E427FB03}"/>
              </a:ext>
            </a:extLst>
          </p:cNvPr>
          <p:cNvPicPr>
            <a:picLocks noChangeAspect="1"/>
          </p:cNvPicPr>
          <p:nvPr/>
        </p:nvPicPr>
        <p:blipFill>
          <a:blip r:embed="rId7"/>
          <a:stretch>
            <a:fillRect/>
          </a:stretch>
        </p:blipFill>
        <p:spPr>
          <a:xfrm>
            <a:off x="3528074" y="2995557"/>
            <a:ext cx="770227" cy="770227"/>
          </a:xfrm>
          <a:prstGeom prst="rect">
            <a:avLst/>
          </a:prstGeom>
        </p:spPr>
      </p:pic>
      <p:pic>
        <p:nvPicPr>
          <p:cNvPr id="14" name="Picture 13">
            <a:extLst>
              <a:ext uri="{FF2B5EF4-FFF2-40B4-BE49-F238E27FC236}">
                <a16:creationId xmlns:a16="http://schemas.microsoft.com/office/drawing/2014/main" id="{04CF3953-A6C8-AE58-8408-1DDDB9F64915}"/>
              </a:ext>
            </a:extLst>
          </p:cNvPr>
          <p:cNvPicPr>
            <a:picLocks noChangeAspect="1"/>
          </p:cNvPicPr>
          <p:nvPr/>
        </p:nvPicPr>
        <p:blipFill>
          <a:blip r:embed="rId8"/>
          <a:stretch>
            <a:fillRect/>
          </a:stretch>
        </p:blipFill>
        <p:spPr>
          <a:xfrm>
            <a:off x="1221173" y="5309183"/>
            <a:ext cx="422469" cy="422469"/>
          </a:xfrm>
          <a:prstGeom prst="rect">
            <a:avLst/>
          </a:prstGeom>
        </p:spPr>
      </p:pic>
    </p:spTree>
    <p:extLst>
      <p:ext uri="{BB962C8B-B14F-4D97-AF65-F5344CB8AC3E}">
        <p14:creationId xmlns:p14="http://schemas.microsoft.com/office/powerpoint/2010/main" val="8676829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65FD85-49C2-57B8-5BC8-0327E8ED9FC5}"/>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12BCB945-70E4-4C6D-1815-DAA2CDAC1A42}"/>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E1C5CBDB-0F46-DC72-400A-B3EC3F49B6E7}"/>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ue square with a heart and a black background&#10;&#10;Description automatically generated">
            <a:extLst>
              <a:ext uri="{FF2B5EF4-FFF2-40B4-BE49-F238E27FC236}">
                <a16:creationId xmlns:a16="http://schemas.microsoft.com/office/drawing/2014/main" id="{E275815F-189C-9F38-B58F-65CCA77351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C7C46346-FE35-0D49-C8B4-59CBA0C3BA3F}"/>
              </a:ext>
            </a:extLst>
          </p:cNvPr>
          <p:cNvSpPr>
            <a:spLocks noGrp="1"/>
          </p:cNvSpPr>
          <p:nvPr>
            <p:ph type="title"/>
          </p:nvPr>
        </p:nvSpPr>
        <p:spPr>
          <a:xfrm>
            <a:off x="778580" y="386656"/>
            <a:ext cx="10515600" cy="1325563"/>
          </a:xfrm>
          <a:ln w="28575">
            <a:noFill/>
          </a:ln>
        </p:spPr>
        <p:txBody>
          <a:bodyPr>
            <a:normAutofit fontScale="90000"/>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kumimoji="0" lang="en-GB" sz="40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2024/25 Annual Review activity interim snapshot </a:t>
            </a:r>
            <a:br>
              <a:rPr kumimoji="0" lang="en-GB" sz="40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br>
            <a:r>
              <a:rPr lang="en-GB" sz="4000" b="1" dirty="0">
                <a:solidFill>
                  <a:schemeClr val="bg1"/>
                </a:solidFill>
                <a:ea typeface="+mj-lt"/>
                <a:cs typeface="+mj-lt"/>
              </a:rPr>
              <a:t>Social Media Performance Overview</a:t>
            </a:r>
            <a:endParaRPr lang="en-GB" sz="4000" b="1" dirty="0">
              <a:solidFill>
                <a:schemeClr val="bg1"/>
              </a:solidFill>
              <a:cs typeface="Calibri Light"/>
            </a:endParaRPr>
          </a:p>
        </p:txBody>
      </p:sp>
      <p:sp>
        <p:nvSpPr>
          <p:cNvPr id="12" name="Rounded Rectangle 11">
            <a:extLst>
              <a:ext uri="{FF2B5EF4-FFF2-40B4-BE49-F238E27FC236}">
                <a16:creationId xmlns:a16="http://schemas.microsoft.com/office/drawing/2014/main" id="{F420F050-BAB7-F056-7B31-5F1D771212B7}"/>
              </a:ext>
            </a:extLst>
          </p:cNvPr>
          <p:cNvSpPr/>
          <p:nvPr/>
        </p:nvSpPr>
        <p:spPr>
          <a:xfrm>
            <a:off x="6014906" y="2751589"/>
            <a:ext cx="5494789" cy="3422708"/>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8EEEF87B-7040-980A-8A13-BB07BFA7FEC9}"/>
              </a:ext>
            </a:extLst>
          </p:cNvPr>
          <p:cNvPicPr>
            <a:picLocks noChangeAspect="1"/>
          </p:cNvPicPr>
          <p:nvPr/>
        </p:nvPicPr>
        <p:blipFill>
          <a:blip r:embed="rId4"/>
          <a:stretch>
            <a:fillRect/>
          </a:stretch>
        </p:blipFill>
        <p:spPr>
          <a:xfrm>
            <a:off x="10771697" y="5447543"/>
            <a:ext cx="1420302" cy="1420302"/>
          </a:xfrm>
          <a:prstGeom prst="rect">
            <a:avLst/>
          </a:prstGeom>
        </p:spPr>
      </p:pic>
      <p:sp>
        <p:nvSpPr>
          <p:cNvPr id="16" name="TextBox 15">
            <a:extLst>
              <a:ext uri="{FF2B5EF4-FFF2-40B4-BE49-F238E27FC236}">
                <a16:creationId xmlns:a16="http://schemas.microsoft.com/office/drawing/2014/main" id="{BDB066D9-B877-46E4-46F3-6C632ECE738A}"/>
              </a:ext>
            </a:extLst>
          </p:cNvPr>
          <p:cNvSpPr txBox="1"/>
          <p:nvPr/>
        </p:nvSpPr>
        <p:spPr>
          <a:xfrm>
            <a:off x="6623586" y="4334142"/>
            <a:ext cx="1623446" cy="1531510"/>
          </a:xfrm>
          <a:prstGeom prst="rect">
            <a:avLst/>
          </a:prstGeom>
          <a:noFill/>
        </p:spPr>
        <p:txBody>
          <a:bodyPr wrap="square" rtlCol="0">
            <a:spAutoFit/>
          </a:bodyPr>
          <a:lstStyle/>
          <a:p>
            <a:pPr>
              <a:lnSpc>
                <a:spcPct val="150000"/>
              </a:lnSpc>
            </a:pPr>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12,676</a:t>
            </a:r>
            <a:r>
              <a:rPr lang="en-GB" sz="1200" dirty="0">
                <a:effectLst/>
                <a:latin typeface="Calibri" panose="020F0502020204030204" pitchFamily="34" charset="0"/>
                <a:ea typeface="Aptos" panose="020B0004020202020204" pitchFamily="34" charset="0"/>
                <a:cs typeface="Calibri" panose="020F0502020204030204" pitchFamily="34" charset="0"/>
              </a:rPr>
              <a:t> followers</a:t>
            </a:r>
          </a:p>
          <a:p>
            <a:pPr>
              <a:lnSpc>
                <a:spcPct val="150000"/>
              </a:lnSpc>
            </a:pPr>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74% </a:t>
            </a:r>
            <a:r>
              <a:rPr lang="en-GB" sz="1200" dirty="0">
                <a:effectLst/>
                <a:latin typeface="Calibri" panose="020F0502020204030204" pitchFamily="34" charset="0"/>
                <a:ea typeface="Aptos" panose="020B0004020202020204" pitchFamily="34" charset="0"/>
                <a:cs typeface="Calibri" panose="020F0502020204030204" pitchFamily="34" charset="0"/>
              </a:rPr>
              <a:t>female</a:t>
            </a:r>
          </a:p>
          <a:p>
            <a:pPr>
              <a:lnSpc>
                <a:spcPct val="150000"/>
              </a:lnSpc>
            </a:pPr>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26% </a:t>
            </a:r>
            <a:r>
              <a:rPr lang="en-GB" sz="1200" dirty="0">
                <a:effectLst/>
                <a:latin typeface="Calibri" panose="020F0502020204030204" pitchFamily="34" charset="0"/>
                <a:ea typeface="Aptos" panose="020B0004020202020204" pitchFamily="34" charset="0"/>
                <a:cs typeface="Calibri" panose="020F0502020204030204" pitchFamily="34" charset="0"/>
              </a:rPr>
              <a:t>male</a:t>
            </a:r>
          </a:p>
          <a:p>
            <a:pPr>
              <a:lnSpc>
                <a:spcPct val="150000"/>
              </a:lnSpc>
            </a:pPr>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57.7% </a:t>
            </a:r>
            <a:r>
              <a:rPr lang="en-GB" sz="1200" dirty="0">
                <a:effectLst/>
                <a:latin typeface="Calibri" panose="020F0502020204030204" pitchFamily="34" charset="0"/>
                <a:ea typeface="Aptos" panose="020B0004020202020204" pitchFamily="34" charset="0"/>
                <a:cs typeface="Calibri" panose="020F0502020204030204" pitchFamily="34" charset="0"/>
              </a:rPr>
              <a:t>in Bedford </a:t>
            </a:r>
            <a:endParaRPr lang="en-US" sz="1200" dirty="0">
              <a:solidFill>
                <a:srgbClr val="153D50"/>
              </a:solidFill>
              <a:latin typeface="Calibri" panose="020F0502020204030204" pitchFamily="34" charset="0"/>
              <a:cs typeface="Calibri" panose="020F0502020204030204" pitchFamily="34" charset="0"/>
            </a:endParaRPr>
          </a:p>
        </p:txBody>
      </p:sp>
      <p:pic>
        <p:nvPicPr>
          <p:cNvPr id="10" name="Picture 9">
            <a:extLst>
              <a:ext uri="{FF2B5EF4-FFF2-40B4-BE49-F238E27FC236}">
                <a16:creationId xmlns:a16="http://schemas.microsoft.com/office/drawing/2014/main" id="{C9DA4DDD-60CF-E8CC-3882-585C750FF7E7}"/>
              </a:ext>
            </a:extLst>
          </p:cNvPr>
          <p:cNvPicPr>
            <a:picLocks noChangeAspect="1"/>
          </p:cNvPicPr>
          <p:nvPr/>
        </p:nvPicPr>
        <p:blipFill>
          <a:blip r:embed="rId5"/>
          <a:stretch>
            <a:fillRect/>
          </a:stretch>
        </p:blipFill>
        <p:spPr>
          <a:xfrm>
            <a:off x="8873080" y="3465838"/>
            <a:ext cx="770227" cy="770227"/>
          </a:xfrm>
          <a:prstGeom prst="rect">
            <a:avLst/>
          </a:prstGeom>
        </p:spPr>
      </p:pic>
      <p:pic>
        <p:nvPicPr>
          <p:cNvPr id="18" name="Picture 17">
            <a:extLst>
              <a:ext uri="{FF2B5EF4-FFF2-40B4-BE49-F238E27FC236}">
                <a16:creationId xmlns:a16="http://schemas.microsoft.com/office/drawing/2014/main" id="{E22419A4-9804-9916-B1B7-B6C4C9430B47}"/>
              </a:ext>
            </a:extLst>
          </p:cNvPr>
          <p:cNvPicPr>
            <a:picLocks noChangeAspect="1"/>
          </p:cNvPicPr>
          <p:nvPr/>
        </p:nvPicPr>
        <p:blipFill>
          <a:blip r:embed="rId6"/>
          <a:stretch>
            <a:fillRect/>
          </a:stretch>
        </p:blipFill>
        <p:spPr>
          <a:xfrm>
            <a:off x="6413320" y="3458658"/>
            <a:ext cx="770227" cy="770227"/>
          </a:xfrm>
          <a:prstGeom prst="rect">
            <a:avLst/>
          </a:prstGeom>
        </p:spPr>
      </p:pic>
      <p:sp>
        <p:nvSpPr>
          <p:cNvPr id="26" name="TextBox 25">
            <a:extLst>
              <a:ext uri="{FF2B5EF4-FFF2-40B4-BE49-F238E27FC236}">
                <a16:creationId xmlns:a16="http://schemas.microsoft.com/office/drawing/2014/main" id="{30F80A6B-0807-DDA4-D336-5B395BA33771}"/>
              </a:ext>
            </a:extLst>
          </p:cNvPr>
          <p:cNvSpPr txBox="1"/>
          <p:nvPr/>
        </p:nvSpPr>
        <p:spPr>
          <a:xfrm>
            <a:off x="9160948" y="4346565"/>
            <a:ext cx="1522605" cy="1531510"/>
          </a:xfrm>
          <a:prstGeom prst="rect">
            <a:avLst/>
          </a:prstGeom>
          <a:noFill/>
        </p:spPr>
        <p:txBody>
          <a:bodyPr wrap="square" rtlCol="0">
            <a:spAutoFit/>
          </a:bodyPr>
          <a:lstStyle/>
          <a:p>
            <a:pPr>
              <a:lnSpc>
                <a:spcPct val="150000"/>
              </a:lnSpc>
            </a:pPr>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6,225</a:t>
            </a:r>
            <a:r>
              <a:rPr lang="en-GB" sz="1200" dirty="0">
                <a:effectLst/>
                <a:latin typeface="Calibri" panose="020F0502020204030204" pitchFamily="34" charset="0"/>
                <a:ea typeface="Aptos" panose="020B0004020202020204" pitchFamily="34" charset="0"/>
                <a:cs typeface="Calibri" panose="020F0502020204030204" pitchFamily="34" charset="0"/>
              </a:rPr>
              <a:t> followers</a:t>
            </a:r>
          </a:p>
          <a:p>
            <a:pPr>
              <a:lnSpc>
                <a:spcPct val="150000"/>
              </a:lnSpc>
            </a:pPr>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68% </a:t>
            </a:r>
            <a:r>
              <a:rPr lang="en-GB" sz="1200" dirty="0">
                <a:effectLst/>
                <a:latin typeface="Calibri" panose="020F0502020204030204" pitchFamily="34" charset="0"/>
                <a:ea typeface="Aptos" panose="020B0004020202020204" pitchFamily="34" charset="0"/>
                <a:cs typeface="Calibri" panose="020F0502020204030204" pitchFamily="34" charset="0"/>
              </a:rPr>
              <a:t>female</a:t>
            </a:r>
          </a:p>
          <a:p>
            <a:pPr>
              <a:lnSpc>
                <a:spcPct val="150000"/>
              </a:lnSpc>
            </a:pPr>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32% </a:t>
            </a:r>
            <a:r>
              <a:rPr lang="en-GB" sz="1200" dirty="0">
                <a:effectLst/>
                <a:latin typeface="Calibri" panose="020F0502020204030204" pitchFamily="34" charset="0"/>
                <a:ea typeface="Aptos" panose="020B0004020202020204" pitchFamily="34" charset="0"/>
                <a:cs typeface="Calibri" panose="020F0502020204030204" pitchFamily="34" charset="0"/>
              </a:rPr>
              <a:t>male</a:t>
            </a:r>
          </a:p>
          <a:p>
            <a:pPr>
              <a:lnSpc>
                <a:spcPct val="150000"/>
              </a:lnSpc>
            </a:pPr>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58.7% </a:t>
            </a:r>
            <a:r>
              <a:rPr lang="en-GB" sz="1200" dirty="0">
                <a:effectLst/>
                <a:latin typeface="Calibri" panose="020F0502020204030204" pitchFamily="34" charset="0"/>
                <a:ea typeface="Aptos" panose="020B0004020202020204" pitchFamily="34" charset="0"/>
                <a:cs typeface="Calibri" panose="020F0502020204030204" pitchFamily="34" charset="0"/>
              </a:rPr>
              <a:t>in Bedford</a:t>
            </a:r>
            <a:r>
              <a:rPr lang="en-GB" sz="1200" dirty="0">
                <a:effectLst/>
                <a:latin typeface="Calibri" panose="020F0502020204030204" pitchFamily="34" charset="0"/>
                <a:cs typeface="Calibri" panose="020F0502020204030204" pitchFamily="34" charset="0"/>
              </a:rPr>
              <a:t> </a:t>
            </a:r>
            <a:endParaRPr lang="en-US" sz="1200" dirty="0">
              <a:solidFill>
                <a:srgbClr val="153D50"/>
              </a:solidFill>
              <a:latin typeface="Calibri" panose="020F0502020204030204" pitchFamily="34" charset="0"/>
              <a:cs typeface="Calibri" panose="020F0502020204030204" pitchFamily="34" charset="0"/>
            </a:endParaRPr>
          </a:p>
        </p:txBody>
      </p:sp>
      <p:cxnSp>
        <p:nvCxnSpPr>
          <p:cNvPr id="31" name="Straight Connector 30">
            <a:extLst>
              <a:ext uri="{FF2B5EF4-FFF2-40B4-BE49-F238E27FC236}">
                <a16:creationId xmlns:a16="http://schemas.microsoft.com/office/drawing/2014/main" id="{1BDA30D0-306C-454A-054F-82225F0E919F}"/>
              </a:ext>
            </a:extLst>
          </p:cNvPr>
          <p:cNvCxnSpPr>
            <a:cxnSpLocks/>
          </p:cNvCxnSpPr>
          <p:nvPr/>
        </p:nvCxnSpPr>
        <p:spPr>
          <a:xfrm>
            <a:off x="8385111" y="3465838"/>
            <a:ext cx="0" cy="2317253"/>
          </a:xfrm>
          <a:prstGeom prst="line">
            <a:avLst/>
          </a:prstGeom>
          <a:ln w="38100">
            <a:solidFill>
              <a:srgbClr val="7EC8EF"/>
            </a:solidFill>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07CE7DF6-1133-43B4-DCE5-1BDDA51F3ACA}"/>
              </a:ext>
            </a:extLst>
          </p:cNvPr>
          <p:cNvPicPr>
            <a:picLocks noChangeAspect="1"/>
          </p:cNvPicPr>
          <p:nvPr/>
        </p:nvPicPr>
        <p:blipFill>
          <a:blip r:embed="rId7"/>
          <a:stretch>
            <a:fillRect/>
          </a:stretch>
        </p:blipFill>
        <p:spPr>
          <a:xfrm>
            <a:off x="6377640" y="4481811"/>
            <a:ext cx="232546" cy="266958"/>
          </a:xfrm>
          <a:prstGeom prst="rect">
            <a:avLst/>
          </a:prstGeom>
        </p:spPr>
      </p:pic>
      <p:pic>
        <p:nvPicPr>
          <p:cNvPr id="34" name="Picture 33">
            <a:extLst>
              <a:ext uri="{FF2B5EF4-FFF2-40B4-BE49-F238E27FC236}">
                <a16:creationId xmlns:a16="http://schemas.microsoft.com/office/drawing/2014/main" id="{7E990322-D85B-0146-CDE0-C3495DE15128}"/>
              </a:ext>
            </a:extLst>
          </p:cNvPr>
          <p:cNvPicPr>
            <a:picLocks noChangeAspect="1"/>
          </p:cNvPicPr>
          <p:nvPr/>
        </p:nvPicPr>
        <p:blipFill>
          <a:blip r:embed="rId7"/>
          <a:stretch>
            <a:fillRect/>
          </a:stretch>
        </p:blipFill>
        <p:spPr>
          <a:xfrm>
            <a:off x="8872023" y="4481811"/>
            <a:ext cx="232546" cy="266958"/>
          </a:xfrm>
          <a:prstGeom prst="rect">
            <a:avLst/>
          </a:prstGeom>
        </p:spPr>
      </p:pic>
      <p:pic>
        <p:nvPicPr>
          <p:cNvPr id="35" name="Picture 34">
            <a:extLst>
              <a:ext uri="{FF2B5EF4-FFF2-40B4-BE49-F238E27FC236}">
                <a16:creationId xmlns:a16="http://schemas.microsoft.com/office/drawing/2014/main" id="{11551AF5-DA47-7A80-35CA-378B2A0E1B9A}"/>
              </a:ext>
            </a:extLst>
          </p:cNvPr>
          <p:cNvPicPr>
            <a:picLocks noChangeAspect="1"/>
          </p:cNvPicPr>
          <p:nvPr/>
        </p:nvPicPr>
        <p:blipFill>
          <a:blip r:embed="rId8"/>
          <a:stretch>
            <a:fillRect/>
          </a:stretch>
        </p:blipFill>
        <p:spPr>
          <a:xfrm flipH="1">
            <a:off x="6435571" y="5194393"/>
            <a:ext cx="117966" cy="259747"/>
          </a:xfrm>
          <a:prstGeom prst="rect">
            <a:avLst/>
          </a:prstGeom>
        </p:spPr>
      </p:pic>
      <p:pic>
        <p:nvPicPr>
          <p:cNvPr id="37" name="Picture 36">
            <a:extLst>
              <a:ext uri="{FF2B5EF4-FFF2-40B4-BE49-F238E27FC236}">
                <a16:creationId xmlns:a16="http://schemas.microsoft.com/office/drawing/2014/main" id="{45DD6715-4D2A-7DAB-4861-132BBFBA2A1C}"/>
              </a:ext>
            </a:extLst>
          </p:cNvPr>
          <p:cNvPicPr>
            <a:picLocks noChangeAspect="1"/>
          </p:cNvPicPr>
          <p:nvPr/>
        </p:nvPicPr>
        <p:blipFill>
          <a:blip r:embed="rId9"/>
          <a:stretch>
            <a:fillRect/>
          </a:stretch>
        </p:blipFill>
        <p:spPr>
          <a:xfrm>
            <a:off x="6440742" y="4811750"/>
            <a:ext cx="109642" cy="267823"/>
          </a:xfrm>
          <a:prstGeom prst="rect">
            <a:avLst/>
          </a:prstGeom>
        </p:spPr>
      </p:pic>
      <p:pic>
        <p:nvPicPr>
          <p:cNvPr id="38" name="Picture 37">
            <a:extLst>
              <a:ext uri="{FF2B5EF4-FFF2-40B4-BE49-F238E27FC236}">
                <a16:creationId xmlns:a16="http://schemas.microsoft.com/office/drawing/2014/main" id="{E3D5763B-2B3A-178E-6D63-7B7855456260}"/>
              </a:ext>
            </a:extLst>
          </p:cNvPr>
          <p:cNvPicPr>
            <a:picLocks noChangeAspect="1"/>
          </p:cNvPicPr>
          <p:nvPr/>
        </p:nvPicPr>
        <p:blipFill>
          <a:blip r:embed="rId8"/>
          <a:stretch>
            <a:fillRect/>
          </a:stretch>
        </p:blipFill>
        <p:spPr>
          <a:xfrm flipH="1">
            <a:off x="8927946" y="5194393"/>
            <a:ext cx="117966" cy="259747"/>
          </a:xfrm>
          <a:prstGeom prst="rect">
            <a:avLst/>
          </a:prstGeom>
        </p:spPr>
      </p:pic>
      <p:pic>
        <p:nvPicPr>
          <p:cNvPr id="39" name="Picture 38">
            <a:extLst>
              <a:ext uri="{FF2B5EF4-FFF2-40B4-BE49-F238E27FC236}">
                <a16:creationId xmlns:a16="http://schemas.microsoft.com/office/drawing/2014/main" id="{297060C8-0EA0-32C1-62DD-17E6363577C7}"/>
              </a:ext>
            </a:extLst>
          </p:cNvPr>
          <p:cNvPicPr>
            <a:picLocks noChangeAspect="1"/>
          </p:cNvPicPr>
          <p:nvPr/>
        </p:nvPicPr>
        <p:blipFill>
          <a:blip r:embed="rId9"/>
          <a:stretch>
            <a:fillRect/>
          </a:stretch>
        </p:blipFill>
        <p:spPr>
          <a:xfrm>
            <a:off x="8933117" y="4811750"/>
            <a:ext cx="109642" cy="267823"/>
          </a:xfrm>
          <a:prstGeom prst="rect">
            <a:avLst/>
          </a:prstGeom>
        </p:spPr>
      </p:pic>
      <p:pic>
        <p:nvPicPr>
          <p:cNvPr id="40" name="Picture 39">
            <a:extLst>
              <a:ext uri="{FF2B5EF4-FFF2-40B4-BE49-F238E27FC236}">
                <a16:creationId xmlns:a16="http://schemas.microsoft.com/office/drawing/2014/main" id="{1C86407F-BC11-C385-E296-7AFBB4CCFA3D}"/>
              </a:ext>
            </a:extLst>
          </p:cNvPr>
          <p:cNvPicPr>
            <a:picLocks noChangeAspect="1"/>
          </p:cNvPicPr>
          <p:nvPr/>
        </p:nvPicPr>
        <p:blipFill>
          <a:blip r:embed="rId10"/>
          <a:stretch>
            <a:fillRect/>
          </a:stretch>
        </p:blipFill>
        <p:spPr>
          <a:xfrm>
            <a:off x="6401521" y="5568961"/>
            <a:ext cx="188201" cy="214130"/>
          </a:xfrm>
          <a:prstGeom prst="rect">
            <a:avLst/>
          </a:prstGeom>
        </p:spPr>
      </p:pic>
      <p:pic>
        <p:nvPicPr>
          <p:cNvPr id="41" name="Picture 40">
            <a:extLst>
              <a:ext uri="{FF2B5EF4-FFF2-40B4-BE49-F238E27FC236}">
                <a16:creationId xmlns:a16="http://schemas.microsoft.com/office/drawing/2014/main" id="{702BD781-45D0-87D0-E331-81DBDB9BD793}"/>
              </a:ext>
            </a:extLst>
          </p:cNvPr>
          <p:cNvPicPr>
            <a:picLocks noChangeAspect="1"/>
          </p:cNvPicPr>
          <p:nvPr/>
        </p:nvPicPr>
        <p:blipFill>
          <a:blip r:embed="rId10"/>
          <a:stretch>
            <a:fillRect/>
          </a:stretch>
        </p:blipFill>
        <p:spPr>
          <a:xfrm>
            <a:off x="8890721" y="5568961"/>
            <a:ext cx="188201" cy="214130"/>
          </a:xfrm>
          <a:prstGeom prst="rect">
            <a:avLst/>
          </a:prstGeom>
        </p:spPr>
      </p:pic>
      <p:sp>
        <p:nvSpPr>
          <p:cNvPr id="42" name="TextBox 41">
            <a:extLst>
              <a:ext uri="{FF2B5EF4-FFF2-40B4-BE49-F238E27FC236}">
                <a16:creationId xmlns:a16="http://schemas.microsoft.com/office/drawing/2014/main" id="{6D33D699-D1DE-7F9B-F015-EE67038FC852}"/>
              </a:ext>
            </a:extLst>
          </p:cNvPr>
          <p:cNvSpPr txBox="1"/>
          <p:nvPr/>
        </p:nvSpPr>
        <p:spPr>
          <a:xfrm>
            <a:off x="804475" y="2867781"/>
            <a:ext cx="5103236" cy="276999"/>
          </a:xfrm>
          <a:prstGeom prst="rect">
            <a:avLst/>
          </a:prstGeom>
          <a:noFill/>
        </p:spPr>
        <p:txBody>
          <a:bodyPr wrap="square" rtlCol="0">
            <a:spAutoFit/>
          </a:bodyPr>
          <a:lstStyle/>
          <a:p>
            <a:r>
              <a:rPr lang="en-GB" sz="1200" dirty="0">
                <a:effectLst/>
                <a:latin typeface="Calibri" panose="020F0502020204030204" pitchFamily="34" charset="0"/>
                <a:ea typeface="Aptos" panose="020B0004020202020204" pitchFamily="34" charset="0"/>
                <a:cs typeface="Calibri" panose="020F0502020204030204" pitchFamily="34" charset="0"/>
              </a:rPr>
              <a:t>Approximate Total Impressions/Reach (Annual): </a:t>
            </a:r>
            <a:endParaRPr lang="en-US" sz="1200" dirty="0">
              <a:solidFill>
                <a:srgbClr val="153D50"/>
              </a:solidFill>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0BD770EF-1371-6C2D-4085-BFDC043C1447}"/>
              </a:ext>
            </a:extLst>
          </p:cNvPr>
          <p:cNvSpPr txBox="1"/>
          <p:nvPr/>
        </p:nvSpPr>
        <p:spPr>
          <a:xfrm>
            <a:off x="804475" y="3041346"/>
            <a:ext cx="5103236" cy="646331"/>
          </a:xfrm>
          <a:prstGeom prst="rect">
            <a:avLst/>
          </a:prstGeom>
          <a:noFill/>
        </p:spPr>
        <p:txBody>
          <a:bodyPr wrap="square" rtlCol="0">
            <a:spAutoFit/>
          </a:bodyPr>
          <a:lstStyle/>
          <a:p>
            <a:r>
              <a:rPr lang="en-GB" sz="3600" b="1" dirty="0">
                <a:solidFill>
                  <a:srgbClr val="7EC8EF"/>
                </a:solidFill>
                <a:effectLst/>
                <a:latin typeface="Calibri" panose="020F0502020204030204" pitchFamily="34" charset="0"/>
                <a:ea typeface="Aptos" panose="020B0004020202020204" pitchFamily="34" charset="0"/>
                <a:cs typeface="Calibri" panose="020F0502020204030204" pitchFamily="34" charset="0"/>
              </a:rPr>
              <a:t>1.0–1.2 million</a:t>
            </a:r>
            <a:r>
              <a:rPr lang="en-GB" sz="3600" b="1" dirty="0">
                <a:solidFill>
                  <a:srgbClr val="7EC8EF"/>
                </a:solidFill>
                <a:effectLst/>
                <a:latin typeface="Calibri" panose="020F0502020204030204" pitchFamily="34" charset="0"/>
                <a:cs typeface="Calibri" panose="020F0502020204030204" pitchFamily="34" charset="0"/>
              </a:rPr>
              <a:t> </a:t>
            </a:r>
            <a:endParaRPr lang="en-US" sz="3600" b="1" dirty="0">
              <a:solidFill>
                <a:srgbClr val="7EC8EF"/>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41D1FE7D-B863-91DE-E7C8-49F7E8ECF99C}"/>
              </a:ext>
            </a:extLst>
          </p:cNvPr>
          <p:cNvSpPr txBox="1"/>
          <p:nvPr/>
        </p:nvSpPr>
        <p:spPr>
          <a:xfrm>
            <a:off x="6356058" y="2919337"/>
            <a:ext cx="5494789" cy="338554"/>
          </a:xfrm>
          <a:prstGeom prst="rect">
            <a:avLst/>
          </a:prstGeom>
          <a:noFill/>
        </p:spPr>
        <p:txBody>
          <a:bodyPr wrap="square" rtlCol="0">
            <a:spAutoFit/>
          </a:bodyPr>
          <a:lstStyle/>
          <a:p>
            <a:r>
              <a:rPr lang="en-GB" sz="1600" b="1" dirty="0">
                <a:solidFill>
                  <a:srgbClr val="489FD8"/>
                </a:solidFill>
                <a:effectLst/>
                <a:latin typeface="Aptos" panose="020B0004020202020204" pitchFamily="34" charset="0"/>
                <a:ea typeface="Aptos" panose="020B0004020202020204" pitchFamily="34" charset="0"/>
                <a:cs typeface="Times New Roman" panose="02020603050405020304" pitchFamily="18" charset="0"/>
              </a:rPr>
              <a:t>Key Demographics:</a:t>
            </a:r>
            <a:r>
              <a:rPr lang="en-GB" sz="1600" b="1" dirty="0">
                <a:solidFill>
                  <a:srgbClr val="489FD8"/>
                </a:solidFill>
                <a:effectLst/>
              </a:rPr>
              <a:t> </a:t>
            </a:r>
            <a:endParaRPr lang="en-US" sz="1600" b="1" dirty="0">
              <a:solidFill>
                <a:srgbClr val="489FD8"/>
              </a:solidFill>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2D5F1891-7A7A-D5DB-8C68-25131A98E57C}"/>
              </a:ext>
            </a:extLst>
          </p:cNvPr>
          <p:cNvSpPr txBox="1"/>
          <p:nvPr/>
        </p:nvSpPr>
        <p:spPr>
          <a:xfrm>
            <a:off x="804475" y="5511363"/>
            <a:ext cx="4722463" cy="646331"/>
          </a:xfrm>
          <a:prstGeom prst="rect">
            <a:avLst/>
          </a:prstGeom>
          <a:noFill/>
        </p:spPr>
        <p:txBody>
          <a:bodyPr wrap="square" rtlCol="0">
            <a:spAutoFit/>
          </a:bodyPr>
          <a:lstStyle/>
          <a:p>
            <a:r>
              <a:rPr lang="en-GB" sz="1200" dirty="0">
                <a:effectLst/>
                <a:latin typeface="Calibri" panose="020F0502020204030204" pitchFamily="34" charset="0"/>
                <a:ea typeface="Aptos" panose="020B0004020202020204" pitchFamily="34" charset="0"/>
                <a:cs typeface="Calibri" panose="020F0502020204030204" pitchFamily="34" charset="0"/>
              </a:rPr>
              <a:t>The largest views over Christmas were on Love Bedford Have Fun Days. Video clip on the night of the set up garnered over 133,000 views and reached over 128,000 accounts. </a:t>
            </a:r>
            <a:endParaRPr lang="en-US" sz="1200" dirty="0">
              <a:solidFill>
                <a:srgbClr val="153D50"/>
              </a:solidFill>
              <a:latin typeface="Calibri" panose="020F0502020204030204" pitchFamily="34" charset="0"/>
              <a:cs typeface="Calibri" panose="020F0502020204030204" pitchFamily="34" charset="0"/>
            </a:endParaRPr>
          </a:p>
        </p:txBody>
      </p:sp>
      <p:sp>
        <p:nvSpPr>
          <p:cNvPr id="48" name="TextBox 47">
            <a:extLst>
              <a:ext uri="{FF2B5EF4-FFF2-40B4-BE49-F238E27FC236}">
                <a16:creationId xmlns:a16="http://schemas.microsoft.com/office/drawing/2014/main" id="{A0EFD8BB-E7DC-8198-7533-6BEBAE5C62F9}"/>
              </a:ext>
            </a:extLst>
          </p:cNvPr>
          <p:cNvSpPr txBox="1"/>
          <p:nvPr/>
        </p:nvSpPr>
        <p:spPr>
          <a:xfrm>
            <a:off x="800765" y="3915156"/>
            <a:ext cx="5494789" cy="338554"/>
          </a:xfrm>
          <a:prstGeom prst="rect">
            <a:avLst/>
          </a:prstGeom>
          <a:noFill/>
        </p:spPr>
        <p:txBody>
          <a:bodyPr wrap="square" rtlCol="0">
            <a:spAutoFit/>
          </a:bodyPr>
          <a:lstStyle/>
          <a:p>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New followers:</a:t>
            </a:r>
            <a:r>
              <a:rPr lang="en-GB" sz="1600" b="1" dirty="0">
                <a:solidFill>
                  <a:srgbClr val="489FD8"/>
                </a:solidFill>
                <a:effectLst/>
                <a:latin typeface="Calibri" panose="020F0502020204030204" pitchFamily="34" charset="0"/>
                <a:cs typeface="Calibri" panose="020F0502020204030204" pitchFamily="34" charset="0"/>
              </a:rPr>
              <a:t> </a:t>
            </a:r>
            <a:endParaRPr lang="en-US" sz="1600" b="1" dirty="0">
              <a:solidFill>
                <a:srgbClr val="489FD8"/>
              </a:solidFill>
              <a:latin typeface="Calibri" panose="020F0502020204030204" pitchFamily="34" charset="0"/>
              <a:cs typeface="Calibri" panose="020F0502020204030204" pitchFamily="34" charset="0"/>
            </a:endParaRPr>
          </a:p>
        </p:txBody>
      </p:sp>
      <p:pic>
        <p:nvPicPr>
          <p:cNvPr id="49" name="Picture 48">
            <a:extLst>
              <a:ext uri="{FF2B5EF4-FFF2-40B4-BE49-F238E27FC236}">
                <a16:creationId xmlns:a16="http://schemas.microsoft.com/office/drawing/2014/main" id="{714E754C-9E67-0FC6-47D3-633A70647DC6}"/>
              </a:ext>
            </a:extLst>
          </p:cNvPr>
          <p:cNvPicPr>
            <a:picLocks noChangeAspect="1"/>
          </p:cNvPicPr>
          <p:nvPr/>
        </p:nvPicPr>
        <p:blipFill>
          <a:blip r:embed="rId5"/>
          <a:stretch>
            <a:fillRect/>
          </a:stretch>
        </p:blipFill>
        <p:spPr>
          <a:xfrm>
            <a:off x="881476" y="4377642"/>
            <a:ext cx="371127" cy="371127"/>
          </a:xfrm>
          <a:prstGeom prst="rect">
            <a:avLst/>
          </a:prstGeom>
        </p:spPr>
      </p:pic>
      <p:pic>
        <p:nvPicPr>
          <p:cNvPr id="50" name="Picture 49">
            <a:extLst>
              <a:ext uri="{FF2B5EF4-FFF2-40B4-BE49-F238E27FC236}">
                <a16:creationId xmlns:a16="http://schemas.microsoft.com/office/drawing/2014/main" id="{CC4B0167-554E-8CCC-6534-8B4B3BD9C940}"/>
              </a:ext>
            </a:extLst>
          </p:cNvPr>
          <p:cNvPicPr>
            <a:picLocks noChangeAspect="1"/>
          </p:cNvPicPr>
          <p:nvPr/>
        </p:nvPicPr>
        <p:blipFill>
          <a:blip r:embed="rId6"/>
          <a:stretch>
            <a:fillRect/>
          </a:stretch>
        </p:blipFill>
        <p:spPr>
          <a:xfrm>
            <a:off x="881475" y="4893612"/>
            <a:ext cx="371127" cy="371127"/>
          </a:xfrm>
          <a:prstGeom prst="rect">
            <a:avLst/>
          </a:prstGeom>
        </p:spPr>
      </p:pic>
      <p:sp>
        <p:nvSpPr>
          <p:cNvPr id="51" name="TextBox 50">
            <a:extLst>
              <a:ext uri="{FF2B5EF4-FFF2-40B4-BE49-F238E27FC236}">
                <a16:creationId xmlns:a16="http://schemas.microsoft.com/office/drawing/2014/main" id="{B8A8BF43-4C91-EC0F-7B9B-6EBFB98643B4}"/>
              </a:ext>
            </a:extLst>
          </p:cNvPr>
          <p:cNvSpPr txBox="1"/>
          <p:nvPr/>
        </p:nvSpPr>
        <p:spPr>
          <a:xfrm>
            <a:off x="1326858" y="4409934"/>
            <a:ext cx="5494789" cy="338554"/>
          </a:xfrm>
          <a:prstGeom prst="rect">
            <a:avLst/>
          </a:prstGeom>
          <a:noFill/>
        </p:spPr>
        <p:txBody>
          <a:bodyPr wrap="square" rtlCol="0">
            <a:spAutoFit/>
          </a:bodyPr>
          <a:lstStyle/>
          <a:p>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+841</a:t>
            </a:r>
            <a:r>
              <a:rPr lang="en-GB" sz="1600" b="1" dirty="0">
                <a:solidFill>
                  <a:srgbClr val="489FD8"/>
                </a:solidFill>
                <a:effectLst/>
                <a:latin typeface="Calibri" panose="020F0502020204030204" pitchFamily="34" charset="0"/>
                <a:cs typeface="Calibri" panose="020F0502020204030204" pitchFamily="34" charset="0"/>
              </a:rPr>
              <a:t> </a:t>
            </a:r>
            <a:endParaRPr lang="en-US" sz="1600" b="1" dirty="0">
              <a:solidFill>
                <a:srgbClr val="489FD8"/>
              </a:solidFill>
              <a:latin typeface="Calibri" panose="020F0502020204030204" pitchFamily="34" charset="0"/>
              <a:cs typeface="Calibri" panose="020F0502020204030204" pitchFamily="34" charset="0"/>
            </a:endParaRPr>
          </a:p>
        </p:txBody>
      </p:sp>
      <p:sp>
        <p:nvSpPr>
          <p:cNvPr id="52" name="TextBox 51">
            <a:extLst>
              <a:ext uri="{FF2B5EF4-FFF2-40B4-BE49-F238E27FC236}">
                <a16:creationId xmlns:a16="http://schemas.microsoft.com/office/drawing/2014/main" id="{2676A76F-2477-E184-588C-85F8283A3B32}"/>
              </a:ext>
            </a:extLst>
          </p:cNvPr>
          <p:cNvSpPr txBox="1"/>
          <p:nvPr/>
        </p:nvSpPr>
        <p:spPr>
          <a:xfrm>
            <a:off x="1326858" y="4892186"/>
            <a:ext cx="5494789" cy="338554"/>
          </a:xfrm>
          <a:prstGeom prst="rect">
            <a:avLst/>
          </a:prstGeom>
          <a:noFill/>
        </p:spPr>
        <p:txBody>
          <a:bodyPr wrap="square" rtlCol="0">
            <a:spAutoFit/>
          </a:bodyPr>
          <a:lstStyle/>
          <a:p>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+883</a:t>
            </a:r>
            <a:endParaRPr lang="en-US" sz="1600" b="1" dirty="0">
              <a:solidFill>
                <a:srgbClr val="489FD8"/>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38213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BE8051-B7CF-D37D-3B5D-3AF40F8ABF5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8F9BA610-DF0A-9635-ADC9-C4FD1642F4FB}"/>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91D16B2C-A4FF-DE17-FD41-6CCDF3E45D63}"/>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ue square with a heart and a black background&#10;&#10;Description automatically generated">
            <a:extLst>
              <a:ext uri="{FF2B5EF4-FFF2-40B4-BE49-F238E27FC236}">
                <a16:creationId xmlns:a16="http://schemas.microsoft.com/office/drawing/2014/main" id="{992AB48A-7F99-0658-80B3-0B32893D41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94F6F658-EAC2-325A-A709-8D9FE98008D9}"/>
              </a:ext>
            </a:extLst>
          </p:cNvPr>
          <p:cNvSpPr>
            <a:spLocks noGrp="1"/>
          </p:cNvSpPr>
          <p:nvPr>
            <p:ph type="title"/>
          </p:nvPr>
        </p:nvSpPr>
        <p:spPr>
          <a:xfrm>
            <a:off x="778580" y="384341"/>
            <a:ext cx="10515600" cy="1325563"/>
          </a:xfrm>
          <a:ln w="28575">
            <a:noFill/>
          </a:ln>
        </p:spPr>
        <p:txBody>
          <a:bodyPr>
            <a:normAutofit fontScale="90000"/>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kumimoji="0" lang="en-GB" sz="40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2024/25 Annual Review activity interim snapshot </a:t>
            </a:r>
            <a:br>
              <a:rPr kumimoji="0" lang="en-GB" sz="40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br>
            <a:r>
              <a:rPr lang="en-GB" sz="4000" b="1" dirty="0">
                <a:solidFill>
                  <a:schemeClr val="bg1"/>
                </a:solidFill>
                <a:ea typeface="+mj-lt"/>
                <a:cs typeface="+mj-lt"/>
              </a:rPr>
              <a:t>Engagement B2B</a:t>
            </a:r>
            <a:endParaRPr lang="en-GB" sz="4000" b="1" dirty="0">
              <a:solidFill>
                <a:schemeClr val="bg1"/>
              </a:solidFill>
              <a:cs typeface="Calibri Light"/>
            </a:endParaRPr>
          </a:p>
        </p:txBody>
      </p:sp>
      <p:sp>
        <p:nvSpPr>
          <p:cNvPr id="12" name="Rounded Rectangle 11">
            <a:extLst>
              <a:ext uri="{FF2B5EF4-FFF2-40B4-BE49-F238E27FC236}">
                <a16:creationId xmlns:a16="http://schemas.microsoft.com/office/drawing/2014/main" id="{C287525E-6B34-6E91-9E9B-942396B18769}"/>
              </a:ext>
            </a:extLst>
          </p:cNvPr>
          <p:cNvSpPr/>
          <p:nvPr/>
        </p:nvSpPr>
        <p:spPr>
          <a:xfrm>
            <a:off x="4360590" y="2751589"/>
            <a:ext cx="7149105" cy="3422708"/>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38EA1F7D-414E-355A-F8B4-308E579D9DCE}"/>
              </a:ext>
            </a:extLst>
          </p:cNvPr>
          <p:cNvPicPr>
            <a:picLocks noChangeAspect="1"/>
          </p:cNvPicPr>
          <p:nvPr/>
        </p:nvPicPr>
        <p:blipFill>
          <a:blip r:embed="rId4"/>
          <a:stretch>
            <a:fillRect/>
          </a:stretch>
        </p:blipFill>
        <p:spPr>
          <a:xfrm>
            <a:off x="10771697" y="5447543"/>
            <a:ext cx="1420302" cy="1420302"/>
          </a:xfrm>
          <a:prstGeom prst="rect">
            <a:avLst/>
          </a:prstGeom>
        </p:spPr>
      </p:pic>
      <p:cxnSp>
        <p:nvCxnSpPr>
          <p:cNvPr id="31" name="Straight Connector 30">
            <a:extLst>
              <a:ext uri="{FF2B5EF4-FFF2-40B4-BE49-F238E27FC236}">
                <a16:creationId xmlns:a16="http://schemas.microsoft.com/office/drawing/2014/main" id="{9C708FD4-CF19-3FAD-F553-9997FDD263C1}"/>
              </a:ext>
            </a:extLst>
          </p:cNvPr>
          <p:cNvCxnSpPr>
            <a:cxnSpLocks/>
          </p:cNvCxnSpPr>
          <p:nvPr/>
        </p:nvCxnSpPr>
        <p:spPr>
          <a:xfrm>
            <a:off x="6291135" y="3465838"/>
            <a:ext cx="0" cy="2317253"/>
          </a:xfrm>
          <a:prstGeom prst="line">
            <a:avLst/>
          </a:prstGeom>
          <a:ln w="38100">
            <a:solidFill>
              <a:srgbClr val="7EC8EF"/>
            </a:solidFill>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F7290361-36E7-7017-17CE-3240F5834512}"/>
              </a:ext>
            </a:extLst>
          </p:cNvPr>
          <p:cNvSpPr txBox="1"/>
          <p:nvPr/>
        </p:nvSpPr>
        <p:spPr>
          <a:xfrm>
            <a:off x="1693782" y="2718203"/>
            <a:ext cx="2666808" cy="461665"/>
          </a:xfrm>
          <a:prstGeom prst="rect">
            <a:avLst/>
          </a:prstGeom>
          <a:noFill/>
        </p:spPr>
        <p:txBody>
          <a:bodyPr wrap="square" rtlCol="0">
            <a:spAutoFit/>
          </a:bodyPr>
          <a:lstStyle/>
          <a:p>
            <a:r>
              <a:rPr lang="en-GB" sz="1200" dirty="0">
                <a:effectLst/>
                <a:latin typeface="Calibri" panose="020F0502020204030204" pitchFamily="34" charset="0"/>
                <a:ea typeface="Aptos" panose="020B0004020202020204" pitchFamily="34" charset="0"/>
                <a:cs typeface="Calibri" panose="020F0502020204030204" pitchFamily="34" charset="0"/>
              </a:rPr>
              <a:t>new businesses welcomed and engagement with BID schemes</a:t>
            </a:r>
            <a:r>
              <a:rPr lang="en-GB" sz="1200" dirty="0">
                <a:effectLst/>
                <a:latin typeface="Calibri" panose="020F0502020204030204" pitchFamily="34" charset="0"/>
                <a:cs typeface="Calibri" panose="020F0502020204030204" pitchFamily="34" charset="0"/>
              </a:rPr>
              <a:t> </a:t>
            </a:r>
            <a:endParaRPr lang="en-US" sz="1200" dirty="0">
              <a:solidFill>
                <a:srgbClr val="153D50"/>
              </a:solidFill>
              <a:latin typeface="Calibri" panose="020F0502020204030204" pitchFamily="34" charset="0"/>
              <a:cs typeface="Calibri" panose="020F0502020204030204" pitchFamily="34" charset="0"/>
            </a:endParaRPr>
          </a:p>
        </p:txBody>
      </p:sp>
      <p:sp>
        <p:nvSpPr>
          <p:cNvPr id="43" name="TextBox 42">
            <a:extLst>
              <a:ext uri="{FF2B5EF4-FFF2-40B4-BE49-F238E27FC236}">
                <a16:creationId xmlns:a16="http://schemas.microsoft.com/office/drawing/2014/main" id="{F894B6CB-0220-3A4F-4AE6-3609D79DFB72}"/>
              </a:ext>
            </a:extLst>
          </p:cNvPr>
          <p:cNvSpPr txBox="1"/>
          <p:nvPr/>
        </p:nvSpPr>
        <p:spPr>
          <a:xfrm>
            <a:off x="804475" y="2609547"/>
            <a:ext cx="702473" cy="646331"/>
          </a:xfrm>
          <a:prstGeom prst="rect">
            <a:avLst/>
          </a:prstGeom>
          <a:noFill/>
        </p:spPr>
        <p:txBody>
          <a:bodyPr wrap="square" rtlCol="0">
            <a:spAutoFit/>
          </a:bodyPr>
          <a:lstStyle/>
          <a:p>
            <a:r>
              <a:rPr lang="en-GB" sz="3600" b="1" dirty="0">
                <a:solidFill>
                  <a:srgbClr val="7EC8EF"/>
                </a:solidFill>
                <a:effectLst/>
                <a:latin typeface="Calibri" panose="020F0502020204030204" pitchFamily="34" charset="0"/>
                <a:ea typeface="Aptos" panose="020B0004020202020204" pitchFamily="34" charset="0"/>
                <a:cs typeface="Calibri" panose="020F0502020204030204" pitchFamily="34" charset="0"/>
              </a:rPr>
              <a:t>24</a:t>
            </a:r>
            <a:endParaRPr lang="en-US" sz="3600" b="1" dirty="0">
              <a:solidFill>
                <a:srgbClr val="7EC8EF"/>
              </a:solidFill>
              <a:latin typeface="Calibri" panose="020F0502020204030204" pitchFamily="34" charset="0"/>
              <a:cs typeface="Calibri" panose="020F0502020204030204" pitchFamily="34" charset="0"/>
            </a:endParaRPr>
          </a:p>
        </p:txBody>
      </p:sp>
      <p:sp>
        <p:nvSpPr>
          <p:cNvPr id="46" name="TextBox 45">
            <a:extLst>
              <a:ext uri="{FF2B5EF4-FFF2-40B4-BE49-F238E27FC236}">
                <a16:creationId xmlns:a16="http://schemas.microsoft.com/office/drawing/2014/main" id="{B9CC9B7C-9824-1BD8-DC16-22D7E19022E0}"/>
              </a:ext>
            </a:extLst>
          </p:cNvPr>
          <p:cNvSpPr txBox="1"/>
          <p:nvPr/>
        </p:nvSpPr>
        <p:spPr>
          <a:xfrm>
            <a:off x="4475276" y="2992383"/>
            <a:ext cx="5494789" cy="338554"/>
          </a:xfrm>
          <a:prstGeom prst="rect">
            <a:avLst/>
          </a:prstGeom>
          <a:noFill/>
        </p:spPr>
        <p:txBody>
          <a:bodyPr wrap="square" rtlCol="0">
            <a:spAutoFit/>
          </a:bodyPr>
          <a:lstStyle/>
          <a:p>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Top Performing Emails Open </a:t>
            </a:r>
            <a:r>
              <a:rPr lang="en-GB" sz="1600" b="1" dirty="0">
                <a:solidFill>
                  <a:srgbClr val="489FD8"/>
                </a:solidFill>
                <a:latin typeface="Calibri" panose="020F0502020204030204" pitchFamily="34" charset="0"/>
                <a:ea typeface="Aptos" panose="020B0004020202020204" pitchFamily="34" charset="0"/>
                <a:cs typeface="Calibri" panose="020F0502020204030204" pitchFamily="34" charset="0"/>
              </a:rPr>
              <a:t>R</a:t>
            </a:r>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ates</a:t>
            </a:r>
            <a:endParaRPr lang="en-US" sz="1600" b="1" dirty="0">
              <a:solidFill>
                <a:srgbClr val="489FD8"/>
              </a:solidFill>
              <a:latin typeface="Calibri" panose="020F0502020204030204" pitchFamily="34" charset="0"/>
              <a:cs typeface="Calibri" panose="020F0502020204030204" pitchFamily="34" charset="0"/>
            </a:endParaRPr>
          </a:p>
        </p:txBody>
      </p:sp>
      <p:sp>
        <p:nvSpPr>
          <p:cNvPr id="47" name="TextBox 46">
            <a:extLst>
              <a:ext uri="{FF2B5EF4-FFF2-40B4-BE49-F238E27FC236}">
                <a16:creationId xmlns:a16="http://schemas.microsoft.com/office/drawing/2014/main" id="{1D92A636-2ABA-53DA-EBD4-12C01CDA2781}"/>
              </a:ext>
            </a:extLst>
          </p:cNvPr>
          <p:cNvSpPr txBox="1"/>
          <p:nvPr/>
        </p:nvSpPr>
        <p:spPr>
          <a:xfrm>
            <a:off x="804475" y="4550875"/>
            <a:ext cx="4722463" cy="276999"/>
          </a:xfrm>
          <a:prstGeom prst="rect">
            <a:avLst/>
          </a:prstGeom>
          <a:noFill/>
        </p:spPr>
        <p:txBody>
          <a:bodyPr wrap="square" rtlCol="0">
            <a:spAutoFit/>
          </a:bodyPr>
          <a:lstStyle/>
          <a:p>
            <a:r>
              <a:rPr lang="en-GB" sz="1200" dirty="0">
                <a:effectLst/>
                <a:latin typeface="Calibri" panose="020F0502020204030204" pitchFamily="34" charset="0"/>
                <a:ea typeface="Aptos" panose="020B0004020202020204" pitchFamily="34" charset="0"/>
                <a:cs typeface="Calibri" panose="020F0502020204030204" pitchFamily="34" charset="0"/>
              </a:rPr>
              <a:t>Average Open Rate:</a:t>
            </a:r>
            <a:endParaRPr lang="en-US" sz="1200" dirty="0">
              <a:solidFill>
                <a:srgbClr val="153D50"/>
              </a:solidFill>
              <a:latin typeface="Calibri" panose="020F050202020403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26FD7177-DD49-5CA4-8B8D-E8742C85857A}"/>
              </a:ext>
            </a:extLst>
          </p:cNvPr>
          <p:cNvSpPr txBox="1"/>
          <p:nvPr/>
        </p:nvSpPr>
        <p:spPr>
          <a:xfrm>
            <a:off x="1693782" y="3303419"/>
            <a:ext cx="2666808" cy="461665"/>
          </a:xfrm>
          <a:prstGeom prst="rect">
            <a:avLst/>
          </a:prstGeom>
          <a:noFill/>
        </p:spPr>
        <p:txBody>
          <a:bodyPr wrap="square" rtlCol="0">
            <a:spAutoFit/>
          </a:bodyPr>
          <a:lstStyle/>
          <a:p>
            <a:r>
              <a:rPr lang="en-GB" sz="1200" dirty="0">
                <a:effectLst/>
                <a:latin typeface="Calibri" panose="020F0502020204030204" pitchFamily="34" charset="0"/>
                <a:ea typeface="Aptos" panose="020B0004020202020204" pitchFamily="34" charset="0"/>
                <a:cs typeface="Calibri" panose="020F0502020204030204" pitchFamily="34" charset="0"/>
              </a:rPr>
              <a:t>businesses </a:t>
            </a:r>
          </a:p>
          <a:p>
            <a:r>
              <a:rPr lang="en-GB" sz="1200" dirty="0">
                <a:solidFill>
                  <a:srgbClr val="153D50"/>
                </a:solidFill>
                <a:latin typeface="Calibri" panose="020F0502020204030204" pitchFamily="34" charset="0"/>
                <a:cs typeface="Calibri" panose="020F0502020204030204" pitchFamily="34" charset="0"/>
              </a:rPr>
              <a:t>closed</a:t>
            </a:r>
            <a:endParaRPr lang="en-US" sz="1200" dirty="0">
              <a:solidFill>
                <a:srgbClr val="153D50"/>
              </a:solidFill>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7EEE2DE0-C9F8-3384-5550-D372854471C4}"/>
              </a:ext>
            </a:extLst>
          </p:cNvPr>
          <p:cNvSpPr txBox="1"/>
          <p:nvPr/>
        </p:nvSpPr>
        <p:spPr>
          <a:xfrm>
            <a:off x="804475" y="3194763"/>
            <a:ext cx="702473" cy="646331"/>
          </a:xfrm>
          <a:prstGeom prst="rect">
            <a:avLst/>
          </a:prstGeom>
          <a:noFill/>
        </p:spPr>
        <p:txBody>
          <a:bodyPr wrap="square" rtlCol="0">
            <a:spAutoFit/>
          </a:bodyPr>
          <a:lstStyle/>
          <a:p>
            <a:r>
              <a:rPr lang="en-GB" sz="3600" b="1" dirty="0">
                <a:solidFill>
                  <a:srgbClr val="7EC8EF"/>
                </a:solidFill>
                <a:effectLst/>
                <a:latin typeface="Calibri" panose="020F0502020204030204" pitchFamily="34" charset="0"/>
                <a:ea typeface="Aptos" panose="020B0004020202020204" pitchFamily="34" charset="0"/>
                <a:cs typeface="Calibri" panose="020F0502020204030204" pitchFamily="34" charset="0"/>
              </a:rPr>
              <a:t>11</a:t>
            </a:r>
            <a:endParaRPr lang="en-US" sz="3600" b="1" dirty="0">
              <a:solidFill>
                <a:srgbClr val="7EC8EF"/>
              </a:solidFill>
              <a:latin typeface="Calibri" panose="020F050202020403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C4212068-D5B6-8BCE-5C95-FC7459AEDD30}"/>
              </a:ext>
            </a:extLst>
          </p:cNvPr>
          <p:cNvSpPr txBox="1"/>
          <p:nvPr/>
        </p:nvSpPr>
        <p:spPr>
          <a:xfrm>
            <a:off x="1693782" y="3951886"/>
            <a:ext cx="2666808" cy="276999"/>
          </a:xfrm>
          <a:prstGeom prst="rect">
            <a:avLst/>
          </a:prstGeom>
          <a:noFill/>
        </p:spPr>
        <p:txBody>
          <a:bodyPr wrap="square" rtlCol="0">
            <a:spAutoFit/>
          </a:bodyPr>
          <a:lstStyle/>
          <a:p>
            <a:r>
              <a:rPr lang="en-GB" sz="1200" dirty="0">
                <a:effectLst/>
                <a:latin typeface="Calibri" panose="020F0502020204030204" pitchFamily="34" charset="0"/>
                <a:ea typeface="Aptos" panose="020B0004020202020204" pitchFamily="34" charset="0"/>
                <a:cs typeface="Calibri" panose="020F0502020204030204" pitchFamily="34" charset="0"/>
              </a:rPr>
              <a:t>subscribers</a:t>
            </a:r>
            <a:endParaRPr lang="en-US" sz="1200" dirty="0">
              <a:solidFill>
                <a:srgbClr val="153D50"/>
              </a:solidFill>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46D03BB5-1894-6D91-8649-EAAF7715CEC1}"/>
              </a:ext>
            </a:extLst>
          </p:cNvPr>
          <p:cNvSpPr txBox="1"/>
          <p:nvPr/>
        </p:nvSpPr>
        <p:spPr>
          <a:xfrm>
            <a:off x="804475" y="3779979"/>
            <a:ext cx="914597" cy="646331"/>
          </a:xfrm>
          <a:prstGeom prst="rect">
            <a:avLst/>
          </a:prstGeom>
          <a:noFill/>
        </p:spPr>
        <p:txBody>
          <a:bodyPr wrap="square" rtlCol="0">
            <a:spAutoFit/>
          </a:bodyPr>
          <a:lstStyle/>
          <a:p>
            <a:r>
              <a:rPr lang="en-GB" sz="3600" b="1" dirty="0">
                <a:solidFill>
                  <a:srgbClr val="7EC8EF"/>
                </a:solidFill>
                <a:effectLst/>
                <a:latin typeface="Calibri" panose="020F0502020204030204" pitchFamily="34" charset="0"/>
                <a:ea typeface="Aptos" panose="020B0004020202020204" pitchFamily="34" charset="0"/>
                <a:cs typeface="Calibri" panose="020F0502020204030204" pitchFamily="34" charset="0"/>
              </a:rPr>
              <a:t>849</a:t>
            </a:r>
            <a:endParaRPr lang="en-US" sz="3600" b="1" dirty="0">
              <a:solidFill>
                <a:srgbClr val="7EC8EF"/>
              </a:solidFill>
              <a:latin typeface="Calibri" panose="020F0502020204030204" pitchFamily="34" charset="0"/>
              <a:cs typeface="Calibri" panose="020F0502020204030204" pitchFamily="34" charset="0"/>
            </a:endParaRPr>
          </a:p>
        </p:txBody>
      </p:sp>
      <p:pic>
        <p:nvPicPr>
          <p:cNvPr id="9" name="Picture 8">
            <a:extLst>
              <a:ext uri="{FF2B5EF4-FFF2-40B4-BE49-F238E27FC236}">
                <a16:creationId xmlns:a16="http://schemas.microsoft.com/office/drawing/2014/main" id="{2FCB5833-D906-0FA1-2E4A-5C54343305CA}"/>
              </a:ext>
            </a:extLst>
          </p:cNvPr>
          <p:cNvPicPr>
            <a:picLocks noChangeAspect="1"/>
          </p:cNvPicPr>
          <p:nvPr/>
        </p:nvPicPr>
        <p:blipFill>
          <a:blip r:embed="rId5"/>
          <a:stretch>
            <a:fillRect/>
          </a:stretch>
        </p:blipFill>
        <p:spPr>
          <a:xfrm>
            <a:off x="778580" y="4913538"/>
            <a:ext cx="1310846" cy="1310846"/>
          </a:xfrm>
          <a:prstGeom prst="rect">
            <a:avLst/>
          </a:prstGeom>
        </p:spPr>
      </p:pic>
      <p:sp>
        <p:nvSpPr>
          <p:cNvPr id="11" name="TextBox 10">
            <a:extLst>
              <a:ext uri="{FF2B5EF4-FFF2-40B4-BE49-F238E27FC236}">
                <a16:creationId xmlns:a16="http://schemas.microsoft.com/office/drawing/2014/main" id="{AB99AC3F-21AF-B1B7-7820-AFDF7E371D40}"/>
              </a:ext>
            </a:extLst>
          </p:cNvPr>
          <p:cNvSpPr txBox="1"/>
          <p:nvPr/>
        </p:nvSpPr>
        <p:spPr>
          <a:xfrm>
            <a:off x="671372" y="5301329"/>
            <a:ext cx="1525262" cy="523220"/>
          </a:xfrm>
          <a:prstGeom prst="rect">
            <a:avLst/>
          </a:prstGeom>
          <a:noFill/>
        </p:spPr>
        <p:txBody>
          <a:bodyPr wrap="square" rtlCol="0">
            <a:spAutoFit/>
          </a:bodyPr>
          <a:lstStyle/>
          <a:p>
            <a:pPr algn="ctr"/>
            <a:r>
              <a:rPr lang="en-GB" sz="28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44.9%</a:t>
            </a:r>
            <a:endParaRPr lang="en-US" sz="2800" b="1" dirty="0">
              <a:solidFill>
                <a:srgbClr val="489FD8"/>
              </a:solidFill>
              <a:latin typeface="Calibri" panose="020F0502020204030204" pitchFamily="34" charset="0"/>
              <a:cs typeface="Calibri" panose="020F0502020204030204" pitchFamily="34" charset="0"/>
            </a:endParaRPr>
          </a:p>
        </p:txBody>
      </p:sp>
      <p:pic>
        <p:nvPicPr>
          <p:cNvPr id="14" name="Picture 13">
            <a:extLst>
              <a:ext uri="{FF2B5EF4-FFF2-40B4-BE49-F238E27FC236}">
                <a16:creationId xmlns:a16="http://schemas.microsoft.com/office/drawing/2014/main" id="{18B042EC-8571-0FDC-9CCD-6F4F599E17CC}"/>
              </a:ext>
            </a:extLst>
          </p:cNvPr>
          <p:cNvPicPr>
            <a:picLocks noChangeAspect="1"/>
          </p:cNvPicPr>
          <p:nvPr/>
        </p:nvPicPr>
        <p:blipFill>
          <a:blip r:embed="rId6"/>
          <a:stretch>
            <a:fillRect/>
          </a:stretch>
        </p:blipFill>
        <p:spPr>
          <a:xfrm>
            <a:off x="4584111" y="4550875"/>
            <a:ext cx="1310846" cy="1310846"/>
          </a:xfrm>
          <a:prstGeom prst="rect">
            <a:avLst/>
          </a:prstGeom>
        </p:spPr>
      </p:pic>
      <p:pic>
        <p:nvPicPr>
          <p:cNvPr id="15" name="Picture 14">
            <a:extLst>
              <a:ext uri="{FF2B5EF4-FFF2-40B4-BE49-F238E27FC236}">
                <a16:creationId xmlns:a16="http://schemas.microsoft.com/office/drawing/2014/main" id="{3C5FC7B0-7F0F-F5C5-B68F-3E53F9C0CC9A}"/>
              </a:ext>
            </a:extLst>
          </p:cNvPr>
          <p:cNvPicPr>
            <a:picLocks noChangeAspect="1"/>
          </p:cNvPicPr>
          <p:nvPr/>
        </p:nvPicPr>
        <p:blipFill>
          <a:blip r:embed="rId7"/>
          <a:stretch>
            <a:fillRect/>
          </a:stretch>
        </p:blipFill>
        <p:spPr>
          <a:xfrm>
            <a:off x="6699447" y="4537437"/>
            <a:ext cx="1310846" cy="1310846"/>
          </a:xfrm>
          <a:prstGeom prst="rect">
            <a:avLst/>
          </a:prstGeom>
        </p:spPr>
      </p:pic>
      <p:pic>
        <p:nvPicPr>
          <p:cNvPr id="17" name="Picture 16">
            <a:extLst>
              <a:ext uri="{FF2B5EF4-FFF2-40B4-BE49-F238E27FC236}">
                <a16:creationId xmlns:a16="http://schemas.microsoft.com/office/drawing/2014/main" id="{3668E8DB-141A-2881-FBBF-944A81D4D8DC}"/>
              </a:ext>
            </a:extLst>
          </p:cNvPr>
          <p:cNvPicPr>
            <a:picLocks noChangeAspect="1"/>
          </p:cNvPicPr>
          <p:nvPr/>
        </p:nvPicPr>
        <p:blipFill>
          <a:blip r:embed="rId6"/>
          <a:stretch>
            <a:fillRect/>
          </a:stretch>
        </p:blipFill>
        <p:spPr>
          <a:xfrm>
            <a:off x="8875718" y="4550875"/>
            <a:ext cx="1310846" cy="1310846"/>
          </a:xfrm>
          <a:prstGeom prst="rect">
            <a:avLst/>
          </a:prstGeom>
        </p:spPr>
      </p:pic>
      <p:cxnSp>
        <p:nvCxnSpPr>
          <p:cNvPr id="19" name="Straight Connector 18">
            <a:extLst>
              <a:ext uri="{FF2B5EF4-FFF2-40B4-BE49-F238E27FC236}">
                <a16:creationId xmlns:a16="http://schemas.microsoft.com/office/drawing/2014/main" id="{0F9876D2-E26A-DAA2-FAA1-232FF2D3B540}"/>
              </a:ext>
            </a:extLst>
          </p:cNvPr>
          <p:cNvCxnSpPr>
            <a:cxnSpLocks/>
          </p:cNvCxnSpPr>
          <p:nvPr/>
        </p:nvCxnSpPr>
        <p:spPr>
          <a:xfrm>
            <a:off x="8467407" y="3465838"/>
            <a:ext cx="0" cy="2317253"/>
          </a:xfrm>
          <a:prstGeom prst="line">
            <a:avLst/>
          </a:prstGeom>
          <a:ln w="38100">
            <a:solidFill>
              <a:srgbClr val="7EC8EF"/>
            </a:solidFill>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6598BDE9-1A68-FD07-3464-26F2805BB468}"/>
              </a:ext>
            </a:extLst>
          </p:cNvPr>
          <p:cNvSpPr txBox="1"/>
          <p:nvPr/>
        </p:nvSpPr>
        <p:spPr>
          <a:xfrm>
            <a:off x="4475276" y="4935569"/>
            <a:ext cx="1525262" cy="523220"/>
          </a:xfrm>
          <a:prstGeom prst="rect">
            <a:avLst/>
          </a:prstGeom>
          <a:noFill/>
        </p:spPr>
        <p:txBody>
          <a:bodyPr wrap="square" rtlCol="0">
            <a:spAutoFit/>
          </a:bodyPr>
          <a:lstStyle/>
          <a:p>
            <a:pPr algn="ctr"/>
            <a:r>
              <a:rPr lang="en-GB" sz="28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37.5%</a:t>
            </a:r>
            <a:endParaRPr lang="en-US" sz="2800" b="1" dirty="0">
              <a:solidFill>
                <a:srgbClr val="489FD8"/>
              </a:solidFill>
              <a:latin typeface="Calibri" panose="020F0502020204030204" pitchFamily="34" charset="0"/>
              <a:cs typeface="Calibri" panose="020F0502020204030204" pitchFamily="34" charset="0"/>
            </a:endParaRPr>
          </a:p>
        </p:txBody>
      </p:sp>
      <p:sp>
        <p:nvSpPr>
          <p:cNvPr id="21" name="TextBox 20">
            <a:extLst>
              <a:ext uri="{FF2B5EF4-FFF2-40B4-BE49-F238E27FC236}">
                <a16:creationId xmlns:a16="http://schemas.microsoft.com/office/drawing/2014/main" id="{C2803E52-6F18-0031-9A11-7BEBF1D70C02}"/>
              </a:ext>
            </a:extLst>
          </p:cNvPr>
          <p:cNvSpPr txBox="1"/>
          <p:nvPr/>
        </p:nvSpPr>
        <p:spPr>
          <a:xfrm>
            <a:off x="8763812" y="4935569"/>
            <a:ext cx="1525262" cy="523220"/>
          </a:xfrm>
          <a:prstGeom prst="rect">
            <a:avLst/>
          </a:prstGeom>
          <a:noFill/>
        </p:spPr>
        <p:txBody>
          <a:bodyPr wrap="square" rtlCol="0">
            <a:spAutoFit/>
          </a:bodyPr>
          <a:lstStyle/>
          <a:p>
            <a:pPr algn="ctr"/>
            <a:r>
              <a:rPr lang="en-GB" sz="28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37.3%</a:t>
            </a:r>
            <a:endParaRPr lang="en-US" sz="2800" b="1" dirty="0">
              <a:solidFill>
                <a:srgbClr val="489FD8"/>
              </a:solidFill>
              <a:latin typeface="Calibri" panose="020F0502020204030204" pitchFamily="34" charset="0"/>
              <a:cs typeface="Calibri" panose="020F0502020204030204" pitchFamily="34" charset="0"/>
            </a:endParaRPr>
          </a:p>
        </p:txBody>
      </p:sp>
      <p:sp>
        <p:nvSpPr>
          <p:cNvPr id="22" name="TextBox 21">
            <a:extLst>
              <a:ext uri="{FF2B5EF4-FFF2-40B4-BE49-F238E27FC236}">
                <a16:creationId xmlns:a16="http://schemas.microsoft.com/office/drawing/2014/main" id="{25EE3C6D-81C9-0177-3537-73B0CED2EEB2}"/>
              </a:ext>
            </a:extLst>
          </p:cNvPr>
          <p:cNvSpPr txBox="1"/>
          <p:nvPr/>
        </p:nvSpPr>
        <p:spPr>
          <a:xfrm>
            <a:off x="6587540" y="4935569"/>
            <a:ext cx="1525262" cy="523220"/>
          </a:xfrm>
          <a:prstGeom prst="rect">
            <a:avLst/>
          </a:prstGeom>
          <a:noFill/>
        </p:spPr>
        <p:txBody>
          <a:bodyPr wrap="square" rtlCol="0">
            <a:spAutoFit/>
          </a:bodyPr>
          <a:lstStyle/>
          <a:p>
            <a:pPr algn="ctr"/>
            <a:r>
              <a:rPr lang="en-GB" sz="28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41.6%</a:t>
            </a:r>
            <a:endParaRPr lang="en-US" sz="2800" b="1" dirty="0">
              <a:solidFill>
                <a:srgbClr val="489FD8"/>
              </a:solidFill>
              <a:latin typeface="Calibri" panose="020F0502020204030204" pitchFamily="34" charset="0"/>
              <a:cs typeface="Calibri" panose="020F0502020204030204" pitchFamily="34" charset="0"/>
            </a:endParaRPr>
          </a:p>
        </p:txBody>
      </p:sp>
      <p:sp>
        <p:nvSpPr>
          <p:cNvPr id="23" name="TextBox 22">
            <a:extLst>
              <a:ext uri="{FF2B5EF4-FFF2-40B4-BE49-F238E27FC236}">
                <a16:creationId xmlns:a16="http://schemas.microsoft.com/office/drawing/2014/main" id="{D9844133-751D-00CE-F158-8BBB0BC2D2C3}"/>
              </a:ext>
            </a:extLst>
          </p:cNvPr>
          <p:cNvSpPr txBox="1"/>
          <p:nvPr/>
        </p:nvSpPr>
        <p:spPr>
          <a:xfrm>
            <a:off x="4619765" y="3434404"/>
            <a:ext cx="1310844" cy="461665"/>
          </a:xfrm>
          <a:prstGeom prst="rect">
            <a:avLst/>
          </a:prstGeom>
          <a:noFill/>
        </p:spPr>
        <p:txBody>
          <a:bodyPr wrap="square" rtlCol="0">
            <a:spAutoFit/>
          </a:bodyPr>
          <a:lstStyle/>
          <a:p>
            <a:pPr algn="ctr"/>
            <a:r>
              <a:rPr lang="en-GB" sz="1200" b="1" dirty="0">
                <a:effectLst/>
                <a:latin typeface="Calibri" panose="020F0502020204030204" pitchFamily="34" charset="0"/>
                <a:ea typeface="Aptos" panose="020B0004020202020204" pitchFamily="34" charset="0"/>
                <a:cs typeface="Calibri" panose="020F0502020204030204" pitchFamily="34" charset="0"/>
              </a:rPr>
              <a:t>Christmas 2024 - Last Christmas</a:t>
            </a:r>
            <a:r>
              <a:rPr lang="en-GB" sz="1200" b="1" dirty="0">
                <a:effectLst/>
                <a:latin typeface="Calibri" panose="020F0502020204030204" pitchFamily="34" charset="0"/>
                <a:cs typeface="Calibri" panose="020F0502020204030204" pitchFamily="34" charset="0"/>
              </a:rPr>
              <a:t> </a:t>
            </a:r>
            <a:endParaRPr lang="en-US" sz="1200" b="1" dirty="0">
              <a:solidFill>
                <a:srgbClr val="153D50"/>
              </a:solidFill>
              <a:latin typeface="Calibri" panose="020F0502020204030204" pitchFamily="34" charset="0"/>
              <a:cs typeface="Calibri" panose="020F0502020204030204" pitchFamily="34" charset="0"/>
            </a:endParaRPr>
          </a:p>
        </p:txBody>
      </p:sp>
      <p:sp>
        <p:nvSpPr>
          <p:cNvPr id="24" name="TextBox 23">
            <a:extLst>
              <a:ext uri="{FF2B5EF4-FFF2-40B4-BE49-F238E27FC236}">
                <a16:creationId xmlns:a16="http://schemas.microsoft.com/office/drawing/2014/main" id="{707C1344-700A-43CE-C7BA-EDB8BFBF95D9}"/>
              </a:ext>
            </a:extLst>
          </p:cNvPr>
          <p:cNvSpPr txBox="1"/>
          <p:nvPr/>
        </p:nvSpPr>
        <p:spPr>
          <a:xfrm>
            <a:off x="6614480" y="3434404"/>
            <a:ext cx="1469037" cy="830997"/>
          </a:xfrm>
          <a:prstGeom prst="rect">
            <a:avLst/>
          </a:prstGeom>
          <a:noFill/>
        </p:spPr>
        <p:txBody>
          <a:bodyPr wrap="square" rtlCol="0">
            <a:spAutoFit/>
          </a:bodyPr>
          <a:lstStyle/>
          <a:p>
            <a:pPr algn="ctr"/>
            <a:r>
              <a:rPr lang="en-GB" sz="1200" b="1" dirty="0">
                <a:effectLst/>
                <a:latin typeface="Calibri" panose="020F0502020204030204" pitchFamily="34" charset="0"/>
                <a:ea typeface="Aptos" panose="020B0004020202020204" pitchFamily="34" charset="0"/>
                <a:cs typeface="Calibri" panose="020F0502020204030204" pitchFamily="34" charset="0"/>
              </a:rPr>
              <a:t>Independent Retailer Month, River Festival offers and more (copy 02)</a:t>
            </a:r>
            <a:r>
              <a:rPr lang="en-GB" sz="1200" b="1" dirty="0">
                <a:effectLst/>
                <a:latin typeface="Calibri" panose="020F0502020204030204" pitchFamily="34" charset="0"/>
                <a:cs typeface="Calibri" panose="020F0502020204030204" pitchFamily="34" charset="0"/>
              </a:rPr>
              <a:t> </a:t>
            </a:r>
            <a:endParaRPr lang="en-US" sz="1200" b="1" dirty="0">
              <a:solidFill>
                <a:srgbClr val="153D50"/>
              </a:solidFill>
              <a:latin typeface="Calibri" panose="020F0502020204030204" pitchFamily="34" charset="0"/>
              <a:cs typeface="Calibri" panose="020F0502020204030204" pitchFamily="34" charset="0"/>
            </a:endParaRPr>
          </a:p>
        </p:txBody>
      </p:sp>
      <p:sp>
        <p:nvSpPr>
          <p:cNvPr id="25" name="TextBox 24">
            <a:extLst>
              <a:ext uri="{FF2B5EF4-FFF2-40B4-BE49-F238E27FC236}">
                <a16:creationId xmlns:a16="http://schemas.microsoft.com/office/drawing/2014/main" id="{FB7B09CB-13BE-C91C-048B-112768D5F473}"/>
              </a:ext>
            </a:extLst>
          </p:cNvPr>
          <p:cNvSpPr txBox="1"/>
          <p:nvPr/>
        </p:nvSpPr>
        <p:spPr>
          <a:xfrm>
            <a:off x="8880869" y="3434404"/>
            <a:ext cx="1310844" cy="646331"/>
          </a:xfrm>
          <a:prstGeom prst="rect">
            <a:avLst/>
          </a:prstGeom>
          <a:noFill/>
        </p:spPr>
        <p:txBody>
          <a:bodyPr wrap="square" rtlCol="0">
            <a:spAutoFit/>
          </a:bodyPr>
          <a:lstStyle/>
          <a:p>
            <a:pPr algn="ctr"/>
            <a:r>
              <a:rPr lang="en-GB" sz="1200" b="1" dirty="0">
                <a:effectLst/>
                <a:latin typeface="Calibri" panose="020F0502020204030204" pitchFamily="34" charset="0"/>
                <a:ea typeface="Aptos" panose="020B0004020202020204" pitchFamily="34" charset="0"/>
                <a:cs typeface="Calibri" panose="020F0502020204030204" pitchFamily="34" charset="0"/>
              </a:rPr>
              <a:t>Great Big Green Week Brush Up reminder</a:t>
            </a:r>
            <a:r>
              <a:rPr lang="en-GB" sz="1200" b="1" dirty="0">
                <a:effectLst/>
                <a:latin typeface="Calibri" panose="020F0502020204030204" pitchFamily="34" charset="0"/>
                <a:cs typeface="Calibri" panose="020F0502020204030204" pitchFamily="34" charset="0"/>
              </a:rPr>
              <a:t> </a:t>
            </a:r>
            <a:endParaRPr lang="en-US" sz="1200" b="1" dirty="0">
              <a:solidFill>
                <a:srgbClr val="153D50"/>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7011655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A81A67-FBDA-138B-4241-34554084B24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C76E0A02-5DCC-0863-2B63-9B4A081A5B11}"/>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C08F873C-E394-22EE-DFCC-3B6FA6026E6E}"/>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ue square with a heart and a black background&#10;&#10;Description automatically generated">
            <a:extLst>
              <a:ext uri="{FF2B5EF4-FFF2-40B4-BE49-F238E27FC236}">
                <a16:creationId xmlns:a16="http://schemas.microsoft.com/office/drawing/2014/main" id="{B17FE2AF-3413-C8E6-6A9A-B654CAAB01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633DD914-5E05-E40F-70AB-813ADEE336E3}"/>
              </a:ext>
            </a:extLst>
          </p:cNvPr>
          <p:cNvSpPr>
            <a:spLocks noGrp="1"/>
          </p:cNvSpPr>
          <p:nvPr>
            <p:ph type="title"/>
          </p:nvPr>
        </p:nvSpPr>
        <p:spPr>
          <a:xfrm>
            <a:off x="778578" y="418028"/>
            <a:ext cx="9820998" cy="1325563"/>
          </a:xfrm>
          <a:ln w="28575">
            <a:noFill/>
          </a:ln>
        </p:spPr>
        <p:txBody>
          <a:bodyPr>
            <a:no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kumimoji="0" lang="en-GB" sz="28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2024/25 Annual Review activity interim snapshot </a:t>
            </a:r>
            <a:br>
              <a:rPr kumimoji="0" lang="en-GB" sz="2800"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br>
            <a:r>
              <a:rPr lang="en-GB" sz="2800" b="1" dirty="0">
                <a:solidFill>
                  <a:schemeClr val="bg1"/>
                </a:solidFill>
                <a:ea typeface="+mj-lt"/>
                <a:cs typeface="+mj-lt"/>
              </a:rPr>
              <a:t>BedfordBID promotions, interventions and activities 2024</a:t>
            </a:r>
            <a:endParaRPr lang="en-GB" sz="2800" b="1" dirty="0">
              <a:solidFill>
                <a:schemeClr val="bg1"/>
              </a:solidFill>
              <a:cs typeface="Calibri Light"/>
            </a:endParaRPr>
          </a:p>
        </p:txBody>
      </p:sp>
      <p:sp>
        <p:nvSpPr>
          <p:cNvPr id="42" name="TextBox 41">
            <a:extLst>
              <a:ext uri="{FF2B5EF4-FFF2-40B4-BE49-F238E27FC236}">
                <a16:creationId xmlns:a16="http://schemas.microsoft.com/office/drawing/2014/main" id="{937339F4-7A3A-9E6D-7364-7FC15880B623}"/>
              </a:ext>
            </a:extLst>
          </p:cNvPr>
          <p:cNvSpPr txBox="1"/>
          <p:nvPr/>
        </p:nvSpPr>
        <p:spPr>
          <a:xfrm>
            <a:off x="900512" y="2594197"/>
            <a:ext cx="3817792" cy="3245440"/>
          </a:xfrm>
          <a:prstGeom prst="rect">
            <a:avLst/>
          </a:prstGeom>
          <a:noFill/>
        </p:spPr>
        <p:txBody>
          <a:bodyPr wrap="square" rtlCol="0">
            <a:spAutoFit/>
          </a:bodyPr>
          <a:lstStyle/>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Armed Forces Day entertainment sponsorship.</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Great Big Green Week promotion.</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Fathers Day hub.</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Brooks Hair and Beauty Awards sponsorship May 2024. Love Bedford voucher promotion for students; 69% redemption rate.</a:t>
            </a:r>
          </a:p>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HMO planning application objection intervention at bus station Thurlow Street.</a:t>
            </a:r>
          </a:p>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Organised BID5 consultations to establish Bedford’s business community current priorities using business surveys and consultation e-shots, printed material and focus groups.</a:t>
            </a:r>
          </a:p>
          <a:p>
            <a:pPr marL="342900" lvl="0" indent="-342900">
              <a:lnSpc>
                <a:spcPct val="107000"/>
              </a:lnSpc>
              <a:buFont typeface="Symbol" pitchFamily="2" charset="2"/>
              <a:buChar char=""/>
            </a:pPr>
            <a:r>
              <a:rPr lang="en-GB" sz="1200" kern="0" dirty="0">
                <a:effectLst/>
                <a:latin typeface="Calibri" panose="020F0502020204030204" pitchFamily="34" charset="0"/>
                <a:ea typeface="Aptos" panose="020B0004020202020204" pitchFamily="34" charset="0"/>
                <a:cs typeface="Calibri" panose="020F0502020204030204" pitchFamily="34" charset="0"/>
              </a:rPr>
              <a:t>Produced BID5 five-year business plan proposal based on consultations with stakeholders.</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Independent Retailer month promotional activity.</a:t>
            </a:r>
          </a:p>
          <a:p>
            <a:pPr marL="342900" lvl="0" indent="-342900">
              <a:lnSpc>
                <a:spcPct val="107000"/>
              </a:lnSpc>
              <a:spcAft>
                <a:spcPts val="800"/>
              </a:spcAft>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Heritage Bedford booklet sponsorship.</a:t>
            </a:r>
          </a:p>
        </p:txBody>
      </p:sp>
      <p:sp>
        <p:nvSpPr>
          <p:cNvPr id="18" name="TextBox 17">
            <a:extLst>
              <a:ext uri="{FF2B5EF4-FFF2-40B4-BE49-F238E27FC236}">
                <a16:creationId xmlns:a16="http://schemas.microsoft.com/office/drawing/2014/main" id="{35792524-5A84-500B-1ABB-1DCDDAFC706F}"/>
              </a:ext>
            </a:extLst>
          </p:cNvPr>
          <p:cNvSpPr txBox="1"/>
          <p:nvPr/>
        </p:nvSpPr>
        <p:spPr>
          <a:xfrm>
            <a:off x="5170760" y="2594197"/>
            <a:ext cx="2484765" cy="3047822"/>
          </a:xfrm>
          <a:prstGeom prst="rect">
            <a:avLst/>
          </a:prstGeom>
          <a:noFill/>
        </p:spPr>
        <p:txBody>
          <a:bodyPr wrap="square" rtlCol="0">
            <a:spAutoFit/>
          </a:bodyPr>
          <a:lstStyle/>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River Festival 2024 High Street promotion and competitions; town centre </a:t>
            </a:r>
            <a:r>
              <a:rPr lang="en-GB" sz="1200" kern="100" dirty="0" err="1">
                <a:effectLst/>
                <a:latin typeface="Calibri" panose="020F0502020204030204" pitchFamily="34" charset="0"/>
                <a:ea typeface="Aptos" panose="020B0004020202020204" pitchFamily="34" charset="0"/>
                <a:cs typeface="Calibri" panose="020F0502020204030204" pitchFamily="34" charset="0"/>
              </a:rPr>
              <a:t>footflow</a:t>
            </a:r>
            <a:r>
              <a:rPr lang="en-GB" sz="1200" kern="100" dirty="0">
                <a:effectLst/>
                <a:latin typeface="Calibri" panose="020F0502020204030204" pitchFamily="34" charset="0"/>
                <a:ea typeface="Aptos" panose="020B0004020202020204" pitchFamily="34" charset="0"/>
                <a:cs typeface="Calibri" panose="020F0502020204030204" pitchFamily="34" charset="0"/>
              </a:rPr>
              <a:t> +7% year on year.</a:t>
            </a:r>
          </a:p>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St Cuthberts/town centre SM campaign and  Street Festival road closure plus financial support.</a:t>
            </a:r>
          </a:p>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Bought in Bedford advertising October 2024.</a:t>
            </a:r>
          </a:p>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Easter Trail ; 100% Love Bedford voucher prize winner redemption rate.</a:t>
            </a:r>
          </a:p>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Enjoy East Anglia advertorial feature</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 35,000 circulation.</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5BF48A38-1873-1069-B299-C2ACA622DF98}"/>
              </a:ext>
            </a:extLst>
          </p:cNvPr>
          <p:cNvPicPr>
            <a:picLocks noChangeAspect="1"/>
          </p:cNvPicPr>
          <p:nvPr/>
        </p:nvPicPr>
        <p:blipFill>
          <a:blip r:embed="rId4"/>
          <a:stretch>
            <a:fillRect/>
          </a:stretch>
        </p:blipFill>
        <p:spPr>
          <a:xfrm>
            <a:off x="7552307" y="1753436"/>
            <a:ext cx="4173162" cy="3500628"/>
          </a:xfrm>
          <a:prstGeom prst="rect">
            <a:avLst/>
          </a:prstGeom>
        </p:spPr>
      </p:pic>
      <p:sp>
        <p:nvSpPr>
          <p:cNvPr id="5" name="TextBox 4">
            <a:extLst>
              <a:ext uri="{FF2B5EF4-FFF2-40B4-BE49-F238E27FC236}">
                <a16:creationId xmlns:a16="http://schemas.microsoft.com/office/drawing/2014/main" id="{5A15049F-F882-EF9B-9513-2824DED8FB80}"/>
              </a:ext>
            </a:extLst>
          </p:cNvPr>
          <p:cNvSpPr txBox="1"/>
          <p:nvPr/>
        </p:nvSpPr>
        <p:spPr>
          <a:xfrm>
            <a:off x="8316870" y="2414978"/>
            <a:ext cx="3360991" cy="1754326"/>
          </a:xfrm>
          <a:prstGeom prst="rect">
            <a:avLst/>
          </a:prstGeom>
          <a:noFill/>
        </p:spPr>
        <p:txBody>
          <a:bodyPr wrap="square" rtlCol="0">
            <a:spAutoFit/>
          </a:bodyPr>
          <a:lstStyle/>
          <a:p>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Based on six main priorities, BedfordBID announced its four-point five-year business plan proposal including:-</a:t>
            </a:r>
          </a:p>
          <a:p>
            <a:pPr marL="228600" indent="-228600">
              <a:buAutoNum type="arabicPeriod"/>
            </a:pPr>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Marketing and Promotions – Love Bedford, </a:t>
            </a:r>
          </a:p>
          <a:p>
            <a:pPr marL="228600" indent="-228600">
              <a:buAutoNum type="arabicPeriod" startAt="2"/>
            </a:pPr>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Improving the Visitor Experience – Creating Clean, Safe &amp; Welcoming environment, </a:t>
            </a:r>
            <a:endParaRPr lang="en-GB" sz="1200" b="1" kern="0" dirty="0">
              <a:latin typeface="Calibri" panose="020F0502020204030204" pitchFamily="34" charset="0"/>
              <a:ea typeface="Times New Roman" panose="02020603050405020304" pitchFamily="18" charset="0"/>
              <a:cs typeface="Calibri" panose="020F0502020204030204" pitchFamily="34" charset="0"/>
            </a:endParaRPr>
          </a:p>
          <a:p>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3.  Partnership &amp; Sustainability –    Business Support and Collaborations </a:t>
            </a:r>
            <a:endParaRPr lang="en-GB" sz="1200" b="1" kern="0" dirty="0">
              <a:latin typeface="Calibri" panose="020F0502020204030204" pitchFamily="34" charset="0"/>
              <a:ea typeface="Times New Roman" panose="02020603050405020304" pitchFamily="18" charset="0"/>
              <a:cs typeface="Calibri" panose="020F0502020204030204" pitchFamily="34" charset="0"/>
            </a:endParaRPr>
          </a:p>
          <a:p>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4. Governance &amp; Transparency.</a:t>
            </a:r>
            <a:r>
              <a:rPr lang="en-GB" sz="1200" b="1" dirty="0">
                <a:effectLst/>
                <a:latin typeface="Calibri" panose="020F0502020204030204" pitchFamily="34" charset="0"/>
                <a:cs typeface="Calibri" panose="020F0502020204030204" pitchFamily="34" charset="0"/>
              </a:rPr>
              <a:t> </a:t>
            </a:r>
            <a:endParaRPr lang="en-US" sz="1200" b="1"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A017E879-F8F8-35CA-5170-137DD5607DBA}"/>
              </a:ext>
            </a:extLst>
          </p:cNvPr>
          <p:cNvSpPr txBox="1"/>
          <p:nvPr/>
        </p:nvSpPr>
        <p:spPr>
          <a:xfrm>
            <a:off x="5170760" y="5554263"/>
            <a:ext cx="3817792" cy="478785"/>
          </a:xfrm>
          <a:prstGeom prst="rect">
            <a:avLst/>
          </a:prstGeom>
          <a:noFill/>
        </p:spPr>
        <p:txBody>
          <a:bodyPr wrap="square" rtlCol="0">
            <a:spAutoFit/>
          </a:bodyPr>
          <a:lstStyle/>
          <a:p>
            <a:pPr marL="342900" lvl="0" indent="-342900">
              <a:lnSpc>
                <a:spcPct val="107000"/>
              </a:lnSpc>
              <a:buFont typeface="Symbol" pitchFamily="2" charset="2"/>
              <a:buChar char=""/>
            </a:pPr>
            <a:r>
              <a:rPr lang="en-GB" sz="1200" kern="100" dirty="0">
                <a:effectLst/>
                <a:latin typeface="Aptos" panose="020B0004020202020204" pitchFamily="34" charset="0"/>
                <a:ea typeface="Aptos" panose="020B0004020202020204" pitchFamily="34" charset="0"/>
                <a:cs typeface="Calibri" panose="020F0502020204030204" pitchFamily="34" charset="0"/>
              </a:rPr>
              <a:t>Installation of new defibrillator  at St Peters Street in partnership with ward council funding.</a:t>
            </a:r>
          </a:p>
        </p:txBody>
      </p:sp>
      <p:pic>
        <p:nvPicPr>
          <p:cNvPr id="14" name="Picture 13" descr="A poster for a charity event&#10;&#10;AI-generated content may be incorrect.">
            <a:extLst>
              <a:ext uri="{FF2B5EF4-FFF2-40B4-BE49-F238E27FC236}">
                <a16:creationId xmlns:a16="http://schemas.microsoft.com/office/drawing/2014/main" id="{71066E2F-1351-AD18-9B5C-3B97CD927C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74574" y="4398781"/>
            <a:ext cx="1564592" cy="22219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870396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C8ADFD-91DD-89F8-1C99-4777A709281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41CE9D7C-A32F-CCA9-1CB0-E6EC825BB902}"/>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AB8B385A-4E7F-263F-1212-DB098539DEE9}"/>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ue square with a heart and a black background&#10;&#10;Description automatically generated">
            <a:extLst>
              <a:ext uri="{FF2B5EF4-FFF2-40B4-BE49-F238E27FC236}">
                <a16:creationId xmlns:a16="http://schemas.microsoft.com/office/drawing/2014/main" id="{FC687260-CAB0-79E7-53A9-24BAB899133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6CD49A0B-C591-C1C3-BB47-703090985CCC}"/>
              </a:ext>
            </a:extLst>
          </p:cNvPr>
          <p:cNvSpPr>
            <a:spLocks noGrp="1"/>
          </p:cNvSpPr>
          <p:nvPr>
            <p:ph type="title"/>
          </p:nvPr>
        </p:nvSpPr>
        <p:spPr>
          <a:xfrm>
            <a:off x="778580" y="418028"/>
            <a:ext cx="9774342" cy="1325563"/>
          </a:xfrm>
          <a:ln w="28575">
            <a:noFill/>
          </a:ln>
        </p:spPr>
        <p:txBody>
          <a:bodyPr>
            <a:noAutofit/>
          </a:bodyPr>
          <a:lstStyle/>
          <a:p>
            <a:r>
              <a:rPr lang="en-GB" sz="4000" dirty="0">
                <a:solidFill>
                  <a:schemeClr val="bg1"/>
                </a:solidFill>
                <a:ea typeface="+mj-lt"/>
                <a:cs typeface="+mj-lt"/>
              </a:rPr>
              <a:t>BedfordBID virtual AGM February 2025</a:t>
            </a:r>
            <a:br>
              <a:rPr lang="en-GB" sz="3600" dirty="0">
                <a:solidFill>
                  <a:schemeClr val="bg1"/>
                </a:solidFill>
                <a:ea typeface="+mj-lt"/>
                <a:cs typeface="+mj-lt"/>
              </a:rPr>
            </a:br>
            <a:r>
              <a:rPr kumimoji="0" lang="en-GB" sz="28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2024/25 Annual Review activity interim snapshot </a:t>
            </a:r>
            <a:r>
              <a:rPr lang="en-GB" sz="2800" b="1" dirty="0">
                <a:solidFill>
                  <a:schemeClr val="bg1"/>
                </a:solidFill>
                <a:ea typeface="+mj-lt"/>
                <a:cs typeface="+mj-lt"/>
              </a:rPr>
              <a:t>BedfordBID promotions, interventions and activities 2024</a:t>
            </a:r>
            <a:endParaRPr lang="en-GB" sz="2800" b="1" dirty="0">
              <a:solidFill>
                <a:schemeClr val="bg1"/>
              </a:solidFill>
              <a:cs typeface="Calibri Light"/>
            </a:endParaRPr>
          </a:p>
        </p:txBody>
      </p:sp>
      <p:sp>
        <p:nvSpPr>
          <p:cNvPr id="18" name="TextBox 17">
            <a:extLst>
              <a:ext uri="{FF2B5EF4-FFF2-40B4-BE49-F238E27FC236}">
                <a16:creationId xmlns:a16="http://schemas.microsoft.com/office/drawing/2014/main" id="{301C0E50-C754-1084-17C6-A131BCE51368}"/>
              </a:ext>
            </a:extLst>
          </p:cNvPr>
          <p:cNvSpPr txBox="1"/>
          <p:nvPr/>
        </p:nvSpPr>
        <p:spPr>
          <a:xfrm>
            <a:off x="5170760" y="2594197"/>
            <a:ext cx="3817792" cy="3443058"/>
          </a:xfrm>
          <a:prstGeom prst="rect">
            <a:avLst/>
          </a:prstGeom>
          <a:noFill/>
        </p:spPr>
        <p:txBody>
          <a:bodyPr wrap="square" rtlCol="0">
            <a:spAutoFit/>
          </a:bodyPr>
          <a:lstStyle/>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Golden Tickets promo for Bedford Summer Sessions weekend.</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Stagecoach and QR code</a:t>
            </a:r>
            <a:r>
              <a:rPr lang="en-GB" sz="1200" kern="0" dirty="0">
                <a:solidFill>
                  <a:srgbClr val="FF0000"/>
                </a:solidFill>
                <a:effectLst/>
                <a:latin typeface="Calibri" panose="020F0502020204030204" pitchFamily="34" charset="0"/>
                <a:ea typeface="Times New Roman" panose="02020603050405020304" pitchFamily="18" charset="0"/>
                <a:cs typeface="Calibri" panose="020F0502020204030204" pitchFamily="34" charset="0"/>
              </a:rPr>
              <a:t> </a:t>
            </a:r>
            <a:r>
              <a:rPr lang="en-GB" sz="1200" kern="100" dirty="0">
                <a:effectLst/>
                <a:latin typeface="Calibri" panose="020F0502020204030204" pitchFamily="34" charset="0"/>
                <a:ea typeface="Aptos" panose="020B0004020202020204" pitchFamily="34" charset="0"/>
                <a:cs typeface="Calibri" panose="020F0502020204030204" pitchFamily="34" charset="0"/>
              </a:rPr>
              <a:t>bus travel launch promo and advertising in </a:t>
            </a:r>
            <a:r>
              <a:rPr lang="en-GB" sz="1200" kern="100" dirty="0" err="1">
                <a:effectLst/>
                <a:latin typeface="Calibri" panose="020F0502020204030204" pitchFamily="34" charset="0"/>
                <a:ea typeface="Aptos" panose="020B0004020202020204" pitchFamily="34" charset="0"/>
                <a:cs typeface="Calibri" panose="020F0502020204030204" pitchFamily="34" charset="0"/>
              </a:rPr>
              <a:t>BedsLife</a:t>
            </a:r>
            <a:r>
              <a:rPr lang="en-GB" sz="1200" kern="100" dirty="0">
                <a:effectLst/>
                <a:latin typeface="Calibri" panose="020F0502020204030204" pitchFamily="34" charset="0"/>
                <a:ea typeface="Aptos" panose="020B0004020202020204" pitchFamily="34" charset="0"/>
                <a:cs typeface="Calibri" panose="020F0502020204030204" pitchFamily="34" charset="0"/>
              </a:rPr>
              <a:t>.</a:t>
            </a:r>
          </a:p>
          <a:p>
            <a:pPr marL="342900" lvl="0" indent="-342900">
              <a:lnSpc>
                <a:spcPct val="107000"/>
              </a:lnSpc>
              <a:buFont typeface="Symbol" pitchFamily="2" charset="2"/>
              <a:buChar char=""/>
            </a:pPr>
            <a:r>
              <a:rPr lang="en-GB" sz="1200" kern="0" dirty="0" err="1">
                <a:effectLst/>
                <a:latin typeface="Calibri" panose="020F0502020204030204" pitchFamily="34" charset="0"/>
                <a:ea typeface="Times New Roman" panose="02020603050405020304" pitchFamily="18" charset="0"/>
                <a:cs typeface="Calibri" panose="020F0502020204030204" pitchFamily="34" charset="0"/>
              </a:rPr>
              <a:t>Bedfringe</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 2024 support advert. </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Cycle to Work Day promotional activity.</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Love Bedford summer holiday Safari Trail; 100% voucher prize winner redemption rate.</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Lego Day </a:t>
            </a:r>
            <a:r>
              <a:rPr lang="en-GB" sz="1200" kern="0" dirty="0">
                <a:effectLst/>
                <a:latin typeface="Calibri" panose="020F0502020204030204" pitchFamily="34" charset="0"/>
                <a:ea typeface="Aptos" panose="020B0004020202020204" pitchFamily="34" charset="0"/>
                <a:cs typeface="Calibri" panose="020F0502020204030204" pitchFamily="34" charset="0"/>
              </a:rPr>
              <a:t>LEGO® Discover Day funded by </a:t>
            </a:r>
            <a:r>
              <a:rPr lang="en-GB" sz="1200" kern="0" dirty="0" err="1">
                <a:effectLst/>
                <a:latin typeface="Calibri" panose="020F0502020204030204" pitchFamily="34" charset="0"/>
                <a:ea typeface="Aptos" panose="020B0004020202020204" pitchFamily="34" charset="0"/>
                <a:cs typeface="Calibri" panose="020F0502020204030204" pitchFamily="34" charset="0"/>
              </a:rPr>
              <a:t>BedfordBID</a:t>
            </a:r>
            <a:r>
              <a:rPr lang="en-GB" sz="1200" kern="0" dirty="0">
                <a:effectLst/>
                <a:latin typeface="Calibri" panose="020F0502020204030204" pitchFamily="34" charset="0"/>
                <a:ea typeface="Aptos" panose="020B0004020202020204" pitchFamily="34" charset="0"/>
                <a:cs typeface="Calibri" panose="020F0502020204030204" pitchFamily="34" charset="0"/>
              </a:rPr>
              <a:t> designed to introduce children to the fascinating world of Science, Technology, Engineering, Arts, and Mathematics (STEAM) through the power of LEGO® bricks.</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To Be Continued – comic event at Corn Exchange sponsorship.</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Beer &amp; Cider Festival sponsorship.</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Halloween Trail and Mr Pumpkin Head stilt walker.</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156F8515-3583-3AEF-AE58-A3C95BFEB909}"/>
              </a:ext>
            </a:extLst>
          </p:cNvPr>
          <p:cNvPicPr>
            <a:picLocks noChangeAspect="1"/>
          </p:cNvPicPr>
          <p:nvPr/>
        </p:nvPicPr>
        <p:blipFill>
          <a:blip r:embed="rId4"/>
          <a:stretch>
            <a:fillRect/>
          </a:stretch>
        </p:blipFill>
        <p:spPr>
          <a:xfrm flipH="1">
            <a:off x="65836" y="1985267"/>
            <a:ext cx="4836399" cy="3868601"/>
          </a:xfrm>
          <a:prstGeom prst="rect">
            <a:avLst/>
          </a:prstGeom>
        </p:spPr>
      </p:pic>
      <p:pic>
        <p:nvPicPr>
          <p:cNvPr id="12" name="Picture 11" descr="A brown paper bag with a logo on it&#10;&#10;AI-generated content may be incorrect.">
            <a:extLst>
              <a:ext uri="{FF2B5EF4-FFF2-40B4-BE49-F238E27FC236}">
                <a16:creationId xmlns:a16="http://schemas.microsoft.com/office/drawing/2014/main" id="{EFB94A72-F235-F07A-D27F-CE2A0ACFCCB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312039">
            <a:off x="153985" y="3859560"/>
            <a:ext cx="1953922" cy="2914821"/>
          </a:xfrm>
          <a:prstGeom prst="rect">
            <a:avLst/>
          </a:prstGeom>
          <a:effectLst>
            <a:outerShdw blurRad="50800" dist="38100" dir="2700000" algn="tl" rotWithShape="0">
              <a:prstClr val="black">
                <a:alpha val="40000"/>
              </a:prstClr>
            </a:outerShdw>
          </a:effectLst>
        </p:spPr>
      </p:pic>
      <p:sp>
        <p:nvSpPr>
          <p:cNvPr id="5" name="TextBox 4">
            <a:extLst>
              <a:ext uri="{FF2B5EF4-FFF2-40B4-BE49-F238E27FC236}">
                <a16:creationId xmlns:a16="http://schemas.microsoft.com/office/drawing/2014/main" id="{291DB74F-B320-DBB7-CF80-B80080021DF9}"/>
              </a:ext>
            </a:extLst>
          </p:cNvPr>
          <p:cNvSpPr txBox="1"/>
          <p:nvPr/>
        </p:nvSpPr>
        <p:spPr>
          <a:xfrm>
            <a:off x="345067" y="2631309"/>
            <a:ext cx="3802652" cy="2492990"/>
          </a:xfrm>
          <a:prstGeom prst="rect">
            <a:avLst/>
          </a:prstGeom>
          <a:noFill/>
        </p:spPr>
        <p:txBody>
          <a:bodyPr wrap="square" rtlCol="0">
            <a:spAutoFit/>
          </a:bodyPr>
          <a:lstStyle/>
          <a:p>
            <a:pPr algn="ctr"/>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Festival Of Motoring</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  - 3500 </a:t>
            </a:r>
            <a:r>
              <a:rPr lang="en-GB" sz="1200" kern="0" dirty="0" err="1">
                <a:effectLst/>
                <a:latin typeface="Calibri" panose="020F0502020204030204" pitchFamily="34" charset="0"/>
                <a:ea typeface="Times New Roman" panose="02020603050405020304" pitchFamily="18" charset="0"/>
                <a:cs typeface="Calibri" panose="020F0502020204030204" pitchFamily="34" charset="0"/>
              </a:rPr>
              <a:t>BedfordBID</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 goodie bag giveaways with Love Bedford Vouchers and promotional material from from BID businesses . Free prize draw to win £500 Love Bedford Vouchers for one lucky winner to have a dream weekend eating, drinking and enjoying Bedford’s shops and businesses bolstered consumer           </a:t>
            </a:r>
          </a:p>
          <a:p>
            <a:pPr algn="ctr"/>
            <a:r>
              <a:rPr lang="en-GB" sz="1200" kern="0" dirty="0">
                <a:latin typeface="Calibri" panose="020F0502020204030204" pitchFamily="34" charset="0"/>
                <a:ea typeface="Times New Roman" panose="02020603050405020304" pitchFamily="18" charset="0"/>
                <a:cs typeface="Calibri" panose="020F0502020204030204" pitchFamily="34" charset="0"/>
              </a:rPr>
              <a:t>                                   </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mailing list with over 500 email       </a:t>
            </a:r>
          </a:p>
          <a:p>
            <a:pPr algn="ctr"/>
            <a:r>
              <a:rPr lang="en-GB" sz="1200" kern="0" dirty="0">
                <a:latin typeface="Calibri" panose="020F0502020204030204" pitchFamily="34" charset="0"/>
                <a:ea typeface="Times New Roman" panose="02020603050405020304" pitchFamily="18" charset="0"/>
                <a:cs typeface="Calibri" panose="020F0502020204030204" pitchFamily="34" charset="0"/>
              </a:rPr>
              <a:t>                                   </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address entries. Plus a further 15 </a:t>
            </a:r>
          </a:p>
          <a:p>
            <a:pPr algn="ctr"/>
            <a:r>
              <a:rPr lang="en-GB" sz="1200" kern="0" dirty="0">
                <a:latin typeface="Calibri" panose="020F0502020204030204" pitchFamily="34" charset="0"/>
                <a:ea typeface="Times New Roman" panose="02020603050405020304" pitchFamily="18" charset="0"/>
                <a:cs typeface="Calibri" panose="020F0502020204030204" pitchFamily="34" charset="0"/>
              </a:rPr>
              <a:t>                                  </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runner up prizes donated by town </a:t>
            </a:r>
          </a:p>
          <a:p>
            <a:pPr algn="ctr"/>
            <a:r>
              <a:rPr lang="en-GB" sz="1200" kern="0" dirty="0">
                <a:latin typeface="Calibri" panose="020F0502020204030204" pitchFamily="34" charset="0"/>
                <a:ea typeface="Times New Roman" panose="02020603050405020304" pitchFamily="18" charset="0"/>
                <a:cs typeface="Calibri" panose="020F0502020204030204" pitchFamily="34" charset="0"/>
              </a:rPr>
              <a:t>                                    </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centre businesses. Essential town </a:t>
            </a:r>
          </a:p>
          <a:p>
            <a:pPr algn="ctr"/>
            <a:r>
              <a:rPr lang="en-GB" sz="1200" kern="0" dirty="0">
                <a:latin typeface="Calibri" panose="020F0502020204030204" pitchFamily="34" charset="0"/>
                <a:ea typeface="Times New Roman" panose="02020603050405020304" pitchFamily="18" charset="0"/>
                <a:cs typeface="Calibri" panose="020F0502020204030204" pitchFamily="34" charset="0"/>
              </a:rPr>
              <a:t>                                                 </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centre information was </a:t>
            </a:r>
          </a:p>
          <a:p>
            <a:pPr algn="ctr"/>
            <a:r>
              <a:rPr lang="en-GB" sz="1200" kern="0" dirty="0">
                <a:latin typeface="Calibri" panose="020F0502020204030204" pitchFamily="34" charset="0"/>
                <a:ea typeface="Times New Roman" panose="02020603050405020304" pitchFamily="18" charset="0"/>
                <a:cs typeface="Calibri" panose="020F0502020204030204" pitchFamily="34" charset="0"/>
              </a:rPr>
              <a:t>                                                </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handed out along with </a:t>
            </a:r>
          </a:p>
          <a:p>
            <a:pPr algn="ctr"/>
            <a:r>
              <a:rPr lang="en-GB" sz="1200" kern="0" dirty="0">
                <a:latin typeface="Calibri" panose="020F0502020204030204" pitchFamily="34" charset="0"/>
                <a:ea typeface="Times New Roman" panose="02020603050405020304" pitchFamily="18" charset="0"/>
                <a:cs typeface="Calibri" panose="020F0502020204030204" pitchFamily="34" charset="0"/>
              </a:rPr>
              <a:t>                                  </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online version. </a:t>
            </a:r>
            <a:endParaRPr lang="en-US" sz="1200" dirty="0">
              <a:latin typeface="Calibri" panose="020F0502020204030204" pitchFamily="34" charset="0"/>
              <a:cs typeface="Calibri" panose="020F0502020204030204" pitchFamily="34" charset="0"/>
            </a:endParaRPr>
          </a:p>
        </p:txBody>
      </p:sp>
      <p:pic>
        <p:nvPicPr>
          <p:cNvPr id="9" name="Picture 8" descr="A poster for a car competition&#10;&#10;AI-generated content may be incorrect.">
            <a:extLst>
              <a:ext uri="{FF2B5EF4-FFF2-40B4-BE49-F238E27FC236}">
                <a16:creationId xmlns:a16="http://schemas.microsoft.com/office/drawing/2014/main" id="{1F8D46CC-6F0B-4F4A-8905-6AB576C9EE9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92247">
            <a:off x="9235543" y="1993415"/>
            <a:ext cx="2423267" cy="34430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3343675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3EFE49-C2CF-5078-DD6D-DAB1CAB77573}"/>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04C0A7-BEAA-D110-ED5E-4C917AA585C4}"/>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A4DFFD80-955F-CFC4-0EC2-7EA110C8BA29}"/>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ue square with a heart and a black background&#10;&#10;Description automatically generated">
            <a:extLst>
              <a:ext uri="{FF2B5EF4-FFF2-40B4-BE49-F238E27FC236}">
                <a16:creationId xmlns:a16="http://schemas.microsoft.com/office/drawing/2014/main" id="{061BC2D7-C7C1-4A76-8E6C-4E77C110AB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EC972429-B2ED-67EB-9886-BB549044A370}"/>
              </a:ext>
            </a:extLst>
          </p:cNvPr>
          <p:cNvSpPr>
            <a:spLocks noGrp="1"/>
          </p:cNvSpPr>
          <p:nvPr>
            <p:ph type="title"/>
          </p:nvPr>
        </p:nvSpPr>
        <p:spPr>
          <a:xfrm>
            <a:off x="778579" y="418028"/>
            <a:ext cx="9617561" cy="1325563"/>
          </a:xfrm>
          <a:ln w="28575">
            <a:noFill/>
          </a:ln>
        </p:spPr>
        <p:txBody>
          <a:bodyPr>
            <a:noAutofit/>
          </a:bodyPr>
          <a:lstStyle/>
          <a:p>
            <a:r>
              <a:rPr lang="en-GB" sz="4000" dirty="0">
                <a:solidFill>
                  <a:schemeClr val="bg1"/>
                </a:solidFill>
                <a:ea typeface="+mj-lt"/>
                <a:cs typeface="+mj-lt"/>
              </a:rPr>
              <a:t>BedfordBID virtual AGM February 2025</a:t>
            </a:r>
            <a:br>
              <a:rPr lang="en-GB" sz="3600" dirty="0">
                <a:solidFill>
                  <a:schemeClr val="bg1"/>
                </a:solidFill>
                <a:ea typeface="+mj-lt"/>
                <a:cs typeface="+mj-lt"/>
              </a:rPr>
            </a:br>
            <a:r>
              <a:rPr kumimoji="0" lang="en-GB" sz="28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2024/25 Annual Review activity interim snapshot </a:t>
            </a:r>
            <a:r>
              <a:rPr lang="en-GB" sz="2800" b="1" dirty="0">
                <a:solidFill>
                  <a:schemeClr val="bg1"/>
                </a:solidFill>
                <a:ea typeface="+mj-lt"/>
                <a:cs typeface="+mj-lt"/>
              </a:rPr>
              <a:t>BedfordBID promotions, interventions and activities 2024</a:t>
            </a:r>
            <a:endParaRPr lang="en-GB" sz="2800" b="1" dirty="0">
              <a:solidFill>
                <a:schemeClr val="bg1"/>
              </a:solidFill>
              <a:cs typeface="Calibri Light"/>
            </a:endParaRPr>
          </a:p>
        </p:txBody>
      </p:sp>
      <p:sp>
        <p:nvSpPr>
          <p:cNvPr id="42" name="TextBox 41">
            <a:extLst>
              <a:ext uri="{FF2B5EF4-FFF2-40B4-BE49-F238E27FC236}">
                <a16:creationId xmlns:a16="http://schemas.microsoft.com/office/drawing/2014/main" id="{25D0C75E-1614-4DCF-D65C-60AB6B4E478E}"/>
              </a:ext>
            </a:extLst>
          </p:cNvPr>
          <p:cNvSpPr txBox="1"/>
          <p:nvPr/>
        </p:nvSpPr>
        <p:spPr>
          <a:xfrm>
            <a:off x="900512" y="2594197"/>
            <a:ext cx="3817792" cy="3443058"/>
          </a:xfrm>
          <a:prstGeom prst="rect">
            <a:avLst/>
          </a:prstGeom>
          <a:noFill/>
        </p:spPr>
        <p:txBody>
          <a:bodyPr wrap="square" rtlCol="0">
            <a:spAutoFit/>
          </a:bodyPr>
          <a:lstStyle/>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Bou</a:t>
            </a:r>
            <a:r>
              <a:rPr lang="en-GB" sz="1200" kern="0" dirty="0">
                <a:effectLst/>
                <a:latin typeface="Calibri" panose="020F0502020204030204" pitchFamily="34" charset="0"/>
                <a:ea typeface="Aptos" panose="020B0004020202020204" pitchFamily="34" charset="0"/>
                <a:cs typeface="Calibri" panose="020F0502020204030204" pitchFamily="34" charset="0"/>
              </a:rPr>
              <a:t>ght in Bedford publication support advert.</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Christmas lights enhancements at The Broadway, St Peters Street, St Peters Gardens, St Cuthberts Street, Howard Street, Mill Street, Harpur Square, and Harpur Street.</a:t>
            </a:r>
          </a:p>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Free standing Christmas Wreath at Silver Square and selfie promo opportunity.</a:t>
            </a:r>
          </a:p>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BedfordBID Love Bedford Land Train weekend and free rides.</a:t>
            </a:r>
          </a:p>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Christmas lights switch on event with Bedford Music Service Love Bedford sponsored stage live performances and DJ arranged by BedfordBID.</a:t>
            </a:r>
          </a:p>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Special offers from businesses for the afternoon and early evening pick me up .</a:t>
            </a:r>
          </a:p>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BedfordBID Love Bedford Have Fun! weekend - Golden Angel stilt walker and Cheeky Elf juggler.</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Glitter Arty Face Painting and Epic Xtras balloon art.</a:t>
            </a:r>
          </a:p>
        </p:txBody>
      </p:sp>
      <p:sp>
        <p:nvSpPr>
          <p:cNvPr id="4" name="TextBox 3">
            <a:extLst>
              <a:ext uri="{FF2B5EF4-FFF2-40B4-BE49-F238E27FC236}">
                <a16:creationId xmlns:a16="http://schemas.microsoft.com/office/drawing/2014/main" id="{2982679F-243B-9CEA-43D1-D6B008D197E7}"/>
              </a:ext>
            </a:extLst>
          </p:cNvPr>
          <p:cNvSpPr txBox="1"/>
          <p:nvPr/>
        </p:nvSpPr>
        <p:spPr>
          <a:xfrm>
            <a:off x="5170760" y="5193505"/>
            <a:ext cx="3817792" cy="874022"/>
          </a:xfrm>
          <a:prstGeom prst="rect">
            <a:avLst/>
          </a:prstGeom>
          <a:noFill/>
        </p:spPr>
        <p:txBody>
          <a:bodyPr wrap="square" rtlCol="0">
            <a:spAutoFit/>
          </a:bodyPr>
          <a:lstStyle/>
          <a:p>
            <a:pPr marL="342900" indent="-342900">
              <a:lnSpc>
                <a:spcPct val="107000"/>
              </a:lnSpc>
              <a:buFont typeface="Symbol" pitchFamily="2" charset="2"/>
              <a:buChar char=""/>
            </a:pPr>
            <a:r>
              <a:rPr lang="en-GB" sz="1200" kern="0" dirty="0" err="1">
                <a:effectLst/>
                <a:latin typeface="Calibri" panose="020F0502020204030204" pitchFamily="34" charset="0"/>
                <a:ea typeface="Times New Roman" panose="02020603050405020304" pitchFamily="18" charset="0"/>
                <a:cs typeface="Calibri" panose="020F0502020204030204" pitchFamily="34" charset="0"/>
              </a:rPr>
              <a:t>BedsLife</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 monthly copy and generic adverts 37,000 copies per month x 12 months plus extra Christmas edition distribution enhancement.</a:t>
            </a:r>
          </a:p>
          <a:p>
            <a:pPr marL="342900" lvl="0" indent="-342900">
              <a:lnSpc>
                <a:spcPct val="107000"/>
              </a:lnSpc>
              <a:buFont typeface="Symbol" pitchFamily="2" charset="2"/>
              <a:buChar char=""/>
            </a:pPr>
            <a:r>
              <a:rPr lang="en-GB" sz="1200" kern="0" dirty="0">
                <a:effectLst/>
                <a:latin typeface="Calibri" panose="020F0502020204030204" pitchFamily="34" charset="0"/>
                <a:ea typeface="Times New Roman" panose="02020603050405020304" pitchFamily="18" charset="0"/>
                <a:cs typeface="Calibri" panose="020F0502020204030204" pitchFamily="34" charset="0"/>
              </a:rPr>
              <a:t>Bands and choirs throughout December</a:t>
            </a:r>
            <a:r>
              <a:rPr lang="en-GB" sz="1200" kern="100" dirty="0">
                <a:latin typeface="Calibri" panose="020F0502020204030204" pitchFamily="34" charset="0"/>
                <a:ea typeface="Times New Roman" panose="02020603050405020304" pitchFamily="18" charset="0"/>
                <a:cs typeface="Calibri" panose="020F0502020204030204" pitchFamily="34" charset="0"/>
              </a:rPr>
              <a:t>.</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5" name="Picture 4">
            <a:extLst>
              <a:ext uri="{FF2B5EF4-FFF2-40B4-BE49-F238E27FC236}">
                <a16:creationId xmlns:a16="http://schemas.microsoft.com/office/drawing/2014/main" id="{CE1A9BA7-28FD-9D15-280E-1C2B2AC43338}"/>
              </a:ext>
            </a:extLst>
          </p:cNvPr>
          <p:cNvPicPr>
            <a:picLocks noChangeAspect="1"/>
          </p:cNvPicPr>
          <p:nvPr/>
        </p:nvPicPr>
        <p:blipFill>
          <a:blip r:embed="rId4"/>
          <a:stretch>
            <a:fillRect/>
          </a:stretch>
        </p:blipFill>
        <p:spPr>
          <a:xfrm>
            <a:off x="5053177" y="1759033"/>
            <a:ext cx="3738849" cy="3136308"/>
          </a:xfrm>
          <a:prstGeom prst="rect">
            <a:avLst/>
          </a:prstGeom>
        </p:spPr>
      </p:pic>
      <p:sp>
        <p:nvSpPr>
          <p:cNvPr id="7" name="TextBox 6">
            <a:extLst>
              <a:ext uri="{FF2B5EF4-FFF2-40B4-BE49-F238E27FC236}">
                <a16:creationId xmlns:a16="http://schemas.microsoft.com/office/drawing/2014/main" id="{421A000A-6EBE-31C8-01C6-2E95FAF8BABD}"/>
              </a:ext>
            </a:extLst>
          </p:cNvPr>
          <p:cNvSpPr txBox="1"/>
          <p:nvPr/>
        </p:nvSpPr>
        <p:spPr>
          <a:xfrm>
            <a:off x="5544108" y="2543432"/>
            <a:ext cx="2987243" cy="1384995"/>
          </a:xfrm>
          <a:prstGeom prst="rect">
            <a:avLst/>
          </a:prstGeom>
          <a:noFill/>
        </p:spPr>
        <p:txBody>
          <a:bodyPr wrap="square" rtlCol="0">
            <a:spAutoFit/>
          </a:bodyPr>
          <a:lstStyle/>
          <a:p>
            <a:pPr algn="ctr"/>
            <a:r>
              <a:rPr lang="en-GB" sz="12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Golden Tickets weekend:</a:t>
            </a:r>
            <a:r>
              <a:rPr lang="en-GB" sz="12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 25 businesses were given a pair of golden tickets to give away at random to one lucky customer. The customer had their photo taken and the business shared it on the business’s social media and tagged Love Bedford. Team shared posts to our stories</a:t>
            </a:r>
            <a:r>
              <a:rPr lang="en-GB" sz="1200" dirty="0">
                <a:solidFill>
                  <a:schemeClr val="bg1"/>
                </a:solidFill>
                <a:effectLst/>
                <a:latin typeface="Calibri" panose="020F0502020204030204" pitchFamily="34" charset="0"/>
                <a:cs typeface="Calibri" panose="020F0502020204030204" pitchFamily="34" charset="0"/>
              </a:rPr>
              <a:t> </a:t>
            </a:r>
            <a:endParaRPr lang="en-US" sz="1200" dirty="0">
              <a:solidFill>
                <a:schemeClr val="bg1"/>
              </a:solidFill>
              <a:latin typeface="Calibri" panose="020F0502020204030204" pitchFamily="34" charset="0"/>
              <a:cs typeface="Calibri" panose="020F0502020204030204" pitchFamily="34" charset="0"/>
            </a:endParaRPr>
          </a:p>
        </p:txBody>
      </p:sp>
      <p:pic>
        <p:nvPicPr>
          <p:cNvPr id="11" name="Picture 10" descr="Two women holding a paper&#10;&#10;AI-generated content may be incorrect.">
            <a:extLst>
              <a:ext uri="{FF2B5EF4-FFF2-40B4-BE49-F238E27FC236}">
                <a16:creationId xmlns:a16="http://schemas.microsoft.com/office/drawing/2014/main" id="{A74A6D04-A7AB-54A1-0303-0E0CE550505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06109" y="2010872"/>
            <a:ext cx="1407143" cy="2446934"/>
          </a:xfrm>
          <a:prstGeom prst="rect">
            <a:avLst/>
          </a:prstGeom>
          <a:effectLst>
            <a:outerShdw blurRad="50800" dist="38100" dir="2700000" algn="tl" rotWithShape="0">
              <a:prstClr val="black">
                <a:alpha val="40000"/>
              </a:prstClr>
            </a:outerShdw>
          </a:effectLst>
        </p:spPr>
      </p:pic>
      <p:pic>
        <p:nvPicPr>
          <p:cNvPr id="16" name="Picture 15" descr="A group of women posing for a photo&#10;&#10;AI-generated content may be incorrect.">
            <a:extLst>
              <a:ext uri="{FF2B5EF4-FFF2-40B4-BE49-F238E27FC236}">
                <a16:creationId xmlns:a16="http://schemas.microsoft.com/office/drawing/2014/main" id="{19ED7B49-1B02-8E28-D82A-FD151945D8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523244" y="4183686"/>
            <a:ext cx="1425985" cy="2504939"/>
          </a:xfrm>
          <a:prstGeom prst="rect">
            <a:avLst/>
          </a:prstGeom>
          <a:effectLst>
            <a:outerShdw blurRad="50800" dist="38100" dir="2700000" algn="tl" rotWithShape="0">
              <a:prstClr val="black">
                <a:alpha val="40000"/>
              </a:prstClr>
            </a:outerShdw>
          </a:effectLst>
        </p:spPr>
      </p:pic>
      <p:pic>
        <p:nvPicPr>
          <p:cNvPr id="19" name="Picture 18" descr="A group of people posing for a photo&#10;&#10;AI-generated content may be incorrect.">
            <a:extLst>
              <a:ext uri="{FF2B5EF4-FFF2-40B4-BE49-F238E27FC236}">
                <a16:creationId xmlns:a16="http://schemas.microsoft.com/office/drawing/2014/main" id="{ACA50ED2-B003-DA1A-C1AB-62A67EBFA6A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743234" y="2041117"/>
            <a:ext cx="1382714" cy="241669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568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875211-D647-FB2A-7F83-9B099FC1433B}"/>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82AA7C-B53D-3E94-BC6C-9F8D532D6FD6}"/>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7B60092C-245E-7BC7-6902-88F1F01F61DE}"/>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ue square with a heart and a black background&#10;&#10;Description automatically generated">
            <a:extLst>
              <a:ext uri="{FF2B5EF4-FFF2-40B4-BE49-F238E27FC236}">
                <a16:creationId xmlns:a16="http://schemas.microsoft.com/office/drawing/2014/main" id="{E992A585-A0A3-B87E-D3EE-5DAF9D9E1D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08637429-28BC-00E5-89CA-8EFF3D532205}"/>
              </a:ext>
            </a:extLst>
          </p:cNvPr>
          <p:cNvSpPr>
            <a:spLocks noGrp="1"/>
          </p:cNvSpPr>
          <p:nvPr>
            <p:ph type="title"/>
          </p:nvPr>
        </p:nvSpPr>
        <p:spPr>
          <a:xfrm>
            <a:off x="778579" y="418028"/>
            <a:ext cx="9690367" cy="1325563"/>
          </a:xfrm>
          <a:ln w="28575">
            <a:noFill/>
          </a:ln>
        </p:spPr>
        <p:txBody>
          <a:bodyPr>
            <a:noAutofit/>
          </a:bodyPr>
          <a:lstStyle/>
          <a:p>
            <a:r>
              <a:rPr lang="en-GB" sz="4000" dirty="0">
                <a:solidFill>
                  <a:schemeClr val="bg1"/>
                </a:solidFill>
                <a:ea typeface="+mj-lt"/>
                <a:cs typeface="+mj-lt"/>
              </a:rPr>
              <a:t>BedfordBID virtual AGM February 2025</a:t>
            </a:r>
            <a:br>
              <a:rPr lang="en-GB" sz="3600" dirty="0">
                <a:solidFill>
                  <a:schemeClr val="bg1"/>
                </a:solidFill>
                <a:ea typeface="+mj-lt"/>
                <a:cs typeface="+mj-lt"/>
              </a:rPr>
            </a:br>
            <a:r>
              <a:rPr kumimoji="0" lang="en-GB" sz="28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2024/25 Annual Review activity interim snapshot </a:t>
            </a:r>
            <a:r>
              <a:rPr lang="en-GB" sz="2800" b="1" dirty="0">
                <a:solidFill>
                  <a:schemeClr val="bg1"/>
                </a:solidFill>
                <a:ea typeface="+mj-lt"/>
                <a:cs typeface="+mj-lt"/>
              </a:rPr>
              <a:t>BedfordBID promotions, interventions and activities 2024</a:t>
            </a:r>
            <a:endParaRPr lang="en-GB" sz="2800" b="1" dirty="0">
              <a:solidFill>
                <a:schemeClr val="bg1"/>
              </a:solidFill>
              <a:cs typeface="Calibri Light"/>
            </a:endParaRPr>
          </a:p>
        </p:txBody>
      </p:sp>
      <p:sp>
        <p:nvSpPr>
          <p:cNvPr id="18" name="TextBox 17">
            <a:extLst>
              <a:ext uri="{FF2B5EF4-FFF2-40B4-BE49-F238E27FC236}">
                <a16:creationId xmlns:a16="http://schemas.microsoft.com/office/drawing/2014/main" id="{6FCB2F54-D899-F41A-5433-F0606941F105}"/>
              </a:ext>
            </a:extLst>
          </p:cNvPr>
          <p:cNvSpPr txBox="1"/>
          <p:nvPr/>
        </p:nvSpPr>
        <p:spPr>
          <a:xfrm>
            <a:off x="5170760" y="2594197"/>
            <a:ext cx="3817792" cy="1073179"/>
          </a:xfrm>
          <a:prstGeom prst="rect">
            <a:avLst/>
          </a:prstGeom>
          <a:noFill/>
        </p:spPr>
        <p:txBody>
          <a:bodyPr wrap="square" rtlCol="0">
            <a:spAutoFit/>
          </a:bodyPr>
          <a:lstStyle/>
          <a:p>
            <a:pPr marL="342900" lvl="0" indent="-342900">
              <a:lnSpc>
                <a:spcPct val="107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BedfordBID Christmas Window Dressing competition.</a:t>
            </a:r>
          </a:p>
          <a:p>
            <a:pPr marL="342900" lvl="0" indent="-342900">
              <a:lnSpc>
                <a:spcPct val="107000"/>
              </a:lnSpc>
              <a:buFont typeface="Symbol" pitchFamily="2" charset="2"/>
              <a:buChar char=""/>
            </a:pPr>
            <a:r>
              <a:rPr lang="en-GB" sz="1200" dirty="0">
                <a:effectLst/>
                <a:latin typeface="Calibri" panose="020F0502020204030204" pitchFamily="34" charset="0"/>
                <a:ea typeface="Aptos" panose="020B0004020202020204" pitchFamily="34" charset="0"/>
                <a:cs typeface="Calibri" panose="020F0502020204030204" pitchFamily="34" charset="0"/>
              </a:rPr>
              <a:t>Small Business Saturday goodie bag giveaways and SM digital campaign.</a:t>
            </a:r>
            <a:r>
              <a:rPr lang="en-GB" sz="1200" dirty="0">
                <a:effectLst/>
                <a:latin typeface="Calibri" panose="020F0502020204030204" pitchFamily="34" charset="0"/>
                <a:cs typeface="Calibri" panose="020F0502020204030204" pitchFamily="34" charset="0"/>
              </a:rPr>
              <a:t> </a:t>
            </a:r>
          </a:p>
          <a:p>
            <a:pPr marL="342900" lvl="0" indent="-342900">
              <a:lnSpc>
                <a:spcPct val="107000"/>
              </a:lnSpc>
              <a:spcAft>
                <a:spcPts val="800"/>
              </a:spcAft>
              <a:buFont typeface="Symbol" pitchFamily="2" charset="2"/>
              <a:buChar char=""/>
            </a:pPr>
            <a:r>
              <a:rPr lang="en-GB" sz="1200" kern="100" dirty="0" err="1">
                <a:effectLst/>
                <a:latin typeface="Calibri" panose="020F0502020204030204" pitchFamily="34" charset="0"/>
                <a:ea typeface="Aptos" panose="020B0004020202020204" pitchFamily="34" charset="0"/>
                <a:cs typeface="Calibri" panose="020F0502020204030204" pitchFamily="34" charset="0"/>
              </a:rPr>
              <a:t>BedsLife</a:t>
            </a:r>
            <a:r>
              <a:rPr lang="en-GB" sz="1200" kern="100" dirty="0">
                <a:effectLst/>
                <a:latin typeface="Calibri" panose="020F0502020204030204" pitchFamily="34" charset="0"/>
                <a:ea typeface="Aptos" panose="020B0004020202020204" pitchFamily="34" charset="0"/>
                <a:cs typeface="Calibri" panose="020F0502020204030204" pitchFamily="34" charset="0"/>
              </a:rPr>
              <a:t> special 8 pager Christmas edition insert.</a:t>
            </a:r>
          </a:p>
        </p:txBody>
      </p:sp>
      <p:pic>
        <p:nvPicPr>
          <p:cNvPr id="6" name="Picture 5">
            <a:extLst>
              <a:ext uri="{FF2B5EF4-FFF2-40B4-BE49-F238E27FC236}">
                <a16:creationId xmlns:a16="http://schemas.microsoft.com/office/drawing/2014/main" id="{7FAC7717-8451-191C-75C7-641255F34928}"/>
              </a:ext>
            </a:extLst>
          </p:cNvPr>
          <p:cNvPicPr>
            <a:picLocks noChangeAspect="1"/>
          </p:cNvPicPr>
          <p:nvPr/>
        </p:nvPicPr>
        <p:blipFill>
          <a:blip r:embed="rId4"/>
          <a:stretch>
            <a:fillRect/>
          </a:stretch>
        </p:blipFill>
        <p:spPr>
          <a:xfrm>
            <a:off x="1871132" y="4049218"/>
            <a:ext cx="3073400" cy="2578100"/>
          </a:xfrm>
          <a:prstGeom prst="rect">
            <a:avLst/>
          </a:prstGeom>
        </p:spPr>
      </p:pic>
      <p:pic>
        <p:nvPicPr>
          <p:cNvPr id="4" name="Picture 3">
            <a:extLst>
              <a:ext uri="{FF2B5EF4-FFF2-40B4-BE49-F238E27FC236}">
                <a16:creationId xmlns:a16="http://schemas.microsoft.com/office/drawing/2014/main" id="{B34026D4-AA2C-A714-29FD-6F077CEA5E6D}"/>
              </a:ext>
            </a:extLst>
          </p:cNvPr>
          <p:cNvPicPr>
            <a:picLocks noChangeAspect="1"/>
          </p:cNvPicPr>
          <p:nvPr/>
        </p:nvPicPr>
        <p:blipFill>
          <a:blip r:embed="rId5"/>
          <a:stretch>
            <a:fillRect/>
          </a:stretch>
        </p:blipFill>
        <p:spPr>
          <a:xfrm flipH="1">
            <a:off x="65837" y="1985268"/>
            <a:ext cx="3681965" cy="2945177"/>
          </a:xfrm>
          <a:prstGeom prst="rect">
            <a:avLst/>
          </a:prstGeom>
        </p:spPr>
      </p:pic>
      <p:sp>
        <p:nvSpPr>
          <p:cNvPr id="5" name="TextBox 4">
            <a:extLst>
              <a:ext uri="{FF2B5EF4-FFF2-40B4-BE49-F238E27FC236}">
                <a16:creationId xmlns:a16="http://schemas.microsoft.com/office/drawing/2014/main" id="{2A6D7D94-4535-4ACB-6ED0-2F5E93EA01AC}"/>
              </a:ext>
            </a:extLst>
          </p:cNvPr>
          <p:cNvSpPr txBox="1"/>
          <p:nvPr/>
        </p:nvSpPr>
        <p:spPr>
          <a:xfrm>
            <a:off x="2534229" y="5058480"/>
            <a:ext cx="2032373" cy="1071640"/>
          </a:xfrm>
          <a:prstGeom prst="rect">
            <a:avLst/>
          </a:prstGeom>
          <a:noFill/>
        </p:spPr>
        <p:txBody>
          <a:bodyPr wrap="square" rtlCol="0">
            <a:spAutoFit/>
          </a:bodyPr>
          <a:lstStyle/>
          <a:p>
            <a:pPr lvl="0" algn="ctr">
              <a:lnSpc>
                <a:spcPct val="107000"/>
              </a:lnSpc>
              <a:spcAft>
                <a:spcPts val="800"/>
              </a:spcAft>
            </a:pPr>
            <a:r>
              <a:rPr lang="en-GB" sz="1200" b="1"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Safari Trail: </a:t>
            </a:r>
            <a:r>
              <a:rPr lang="en-GB" sz="12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This included 20 town centre businesses to explore and winner receiving a £20 Love Bedford Voucher. </a:t>
            </a:r>
            <a:br>
              <a:rPr lang="en-GB" sz="1200" kern="0"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br>
            <a:endParaRPr lang="en-GB" sz="1200" kern="100" dirty="0">
              <a:solidFill>
                <a:schemeClr val="bg1"/>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698AEFA-01B2-7356-D089-6763B3B77172}"/>
              </a:ext>
            </a:extLst>
          </p:cNvPr>
          <p:cNvSpPr txBox="1"/>
          <p:nvPr/>
        </p:nvSpPr>
        <p:spPr>
          <a:xfrm>
            <a:off x="697631" y="2686733"/>
            <a:ext cx="2032373" cy="1466876"/>
          </a:xfrm>
          <a:prstGeom prst="rect">
            <a:avLst/>
          </a:prstGeom>
          <a:noFill/>
        </p:spPr>
        <p:txBody>
          <a:bodyPr wrap="square" rtlCol="0">
            <a:spAutoFit/>
          </a:bodyPr>
          <a:lstStyle/>
          <a:p>
            <a:pPr lvl="0" algn="ctr">
              <a:lnSpc>
                <a:spcPct val="107000"/>
              </a:lnSpc>
              <a:spcAft>
                <a:spcPts val="800"/>
              </a:spcAft>
            </a:pPr>
            <a:r>
              <a:rPr lang="en-GB" sz="1200" b="1" kern="0" dirty="0">
                <a:effectLst/>
                <a:latin typeface="Calibri" panose="020F0502020204030204" pitchFamily="34" charset="0"/>
                <a:ea typeface="Times New Roman" panose="02020603050405020304" pitchFamily="18" charset="0"/>
                <a:cs typeface="Calibri" panose="020F0502020204030204" pitchFamily="34" charset="0"/>
              </a:rPr>
              <a:t>Halloween Trail:  </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Increase in email addresses captured for the mailing list.  Halloween sweetie bags and stickers giveaways with 20% discount vouchers to everyone who went on the trail. </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99690689-3898-E400-EB7F-DA8C8B56F9EF}"/>
              </a:ext>
            </a:extLst>
          </p:cNvPr>
          <p:cNvSpPr txBox="1"/>
          <p:nvPr/>
        </p:nvSpPr>
        <p:spPr>
          <a:xfrm>
            <a:off x="5170759" y="4430460"/>
            <a:ext cx="3817792" cy="1071640"/>
          </a:xfrm>
          <a:prstGeom prst="rect">
            <a:avLst/>
          </a:prstGeom>
          <a:noFill/>
        </p:spPr>
        <p:txBody>
          <a:bodyPr wrap="square" rtlCol="0">
            <a:spAutoFit/>
          </a:bodyPr>
          <a:lstStyle/>
          <a:p>
            <a:pPr lvl="0">
              <a:lnSpc>
                <a:spcPct val="107000"/>
              </a:lnSpc>
            </a:pPr>
            <a:r>
              <a:rPr lang="en-GB" sz="1200" i="1" kern="0" dirty="0">
                <a:effectLst/>
                <a:latin typeface="Calibri" panose="020F0502020204030204" pitchFamily="34" charset="0"/>
                <a:ea typeface="Aptos" panose="020B0004020202020204" pitchFamily="34" charset="0"/>
                <a:cs typeface="Calibri" panose="020F0502020204030204" pitchFamily="34" charset="0"/>
              </a:rPr>
              <a:t>“+</a:t>
            </a:r>
            <a:r>
              <a:rPr lang="en-GB" sz="1200" b="1" i="1" kern="0" dirty="0">
                <a:effectLst/>
                <a:latin typeface="Calibri" panose="020F0502020204030204" pitchFamily="34" charset="0"/>
                <a:ea typeface="Aptos" panose="020B0004020202020204" pitchFamily="34" charset="0"/>
                <a:cs typeface="Calibri" panose="020F0502020204030204" pitchFamily="34" charset="0"/>
              </a:rPr>
              <a:t>1% footfall even with the storms. Light switch on Saturday 30</a:t>
            </a:r>
            <a:r>
              <a:rPr lang="en-GB" sz="1200" b="1" i="1" kern="0" baseline="30000" dirty="0">
                <a:effectLst/>
                <a:latin typeface="Calibri" panose="020F0502020204030204" pitchFamily="34" charset="0"/>
                <a:ea typeface="Aptos" panose="020B0004020202020204" pitchFamily="34" charset="0"/>
                <a:cs typeface="Calibri" panose="020F0502020204030204" pitchFamily="34" charset="0"/>
              </a:rPr>
              <a:t>th</a:t>
            </a:r>
            <a:r>
              <a:rPr lang="en-GB" sz="1200" b="1" i="1" kern="0" dirty="0">
                <a:effectLst/>
                <a:latin typeface="Calibri" panose="020F0502020204030204" pitchFamily="34" charset="0"/>
                <a:ea typeface="Aptos" panose="020B0004020202020204" pitchFamily="34" charset="0"/>
                <a:cs typeface="Calibri" panose="020F0502020204030204" pitchFamily="34" charset="0"/>
              </a:rPr>
              <a:t> busiest day at Harpur Centre with just under 30k visitors. </a:t>
            </a:r>
            <a:r>
              <a:rPr lang="en-GB" sz="1200" b="1" i="1" kern="0" dirty="0" err="1">
                <a:effectLst/>
                <a:latin typeface="Calibri" panose="020F0502020204030204" pitchFamily="34" charset="0"/>
                <a:ea typeface="Aptos" panose="020B0004020202020204" pitchFamily="34" charset="0"/>
                <a:cs typeface="Calibri" panose="020F0502020204030204" pitchFamily="34" charset="0"/>
              </a:rPr>
              <a:t>BedfordBID</a:t>
            </a:r>
            <a:r>
              <a:rPr lang="en-GB" sz="1200" b="1" i="1" kern="0" dirty="0">
                <a:effectLst/>
                <a:latin typeface="Calibri" panose="020F0502020204030204" pitchFamily="34" charset="0"/>
                <a:ea typeface="Aptos" panose="020B0004020202020204" pitchFamily="34" charset="0"/>
                <a:cs typeface="Calibri" panose="020F0502020204030204" pitchFamily="34" charset="0"/>
              </a:rPr>
              <a:t> Love Bedford Have Fun! weekend exceed the same Saturday YOY with 29,268 and even the grotto broke an all time record”</a:t>
            </a:r>
            <a:r>
              <a:rPr lang="en-GB" sz="1200" b="1" i="1" dirty="0">
                <a:effectLst/>
                <a:latin typeface="Calibri" panose="020F0502020204030204" pitchFamily="34" charset="0"/>
                <a:cs typeface="Calibri" panose="020F0502020204030204" pitchFamily="34" charset="0"/>
              </a:rPr>
              <a:t> </a:t>
            </a:r>
            <a:endParaRPr lang="en-GB" sz="1200" b="1" i="1"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17" name="Picture 16">
            <a:extLst>
              <a:ext uri="{FF2B5EF4-FFF2-40B4-BE49-F238E27FC236}">
                <a16:creationId xmlns:a16="http://schemas.microsoft.com/office/drawing/2014/main" id="{3289587F-65D2-951A-DC92-B75F999AB632}"/>
              </a:ext>
            </a:extLst>
          </p:cNvPr>
          <p:cNvPicPr>
            <a:picLocks noChangeAspect="1"/>
          </p:cNvPicPr>
          <p:nvPr/>
        </p:nvPicPr>
        <p:blipFill>
          <a:blip r:embed="rId6"/>
          <a:stretch>
            <a:fillRect/>
          </a:stretch>
        </p:blipFill>
        <p:spPr>
          <a:xfrm>
            <a:off x="7301605" y="5576392"/>
            <a:ext cx="314554" cy="314554"/>
          </a:xfrm>
          <a:prstGeom prst="rect">
            <a:avLst/>
          </a:prstGeom>
        </p:spPr>
      </p:pic>
      <p:pic>
        <p:nvPicPr>
          <p:cNvPr id="19" name="Picture 18">
            <a:extLst>
              <a:ext uri="{FF2B5EF4-FFF2-40B4-BE49-F238E27FC236}">
                <a16:creationId xmlns:a16="http://schemas.microsoft.com/office/drawing/2014/main" id="{D71B5838-825D-6C1D-3190-74528C3BC5D8}"/>
              </a:ext>
            </a:extLst>
          </p:cNvPr>
          <p:cNvPicPr>
            <a:picLocks noChangeAspect="1"/>
          </p:cNvPicPr>
          <p:nvPr/>
        </p:nvPicPr>
        <p:blipFill>
          <a:blip r:embed="rId6"/>
          <a:stretch>
            <a:fillRect/>
          </a:stretch>
        </p:blipFill>
        <p:spPr>
          <a:xfrm rot="1344287">
            <a:off x="8491859" y="4065640"/>
            <a:ext cx="460858" cy="460858"/>
          </a:xfrm>
          <a:prstGeom prst="rect">
            <a:avLst/>
          </a:prstGeom>
        </p:spPr>
      </p:pic>
      <p:pic>
        <p:nvPicPr>
          <p:cNvPr id="20" name="Picture 19">
            <a:extLst>
              <a:ext uri="{FF2B5EF4-FFF2-40B4-BE49-F238E27FC236}">
                <a16:creationId xmlns:a16="http://schemas.microsoft.com/office/drawing/2014/main" id="{DD14878B-5778-D17E-C2E2-C7228CA80CE8}"/>
              </a:ext>
            </a:extLst>
          </p:cNvPr>
          <p:cNvPicPr>
            <a:picLocks noChangeAspect="1"/>
          </p:cNvPicPr>
          <p:nvPr/>
        </p:nvPicPr>
        <p:blipFill>
          <a:blip r:embed="rId6"/>
          <a:stretch>
            <a:fillRect/>
          </a:stretch>
        </p:blipFill>
        <p:spPr>
          <a:xfrm rot="2288691">
            <a:off x="6128692" y="4039944"/>
            <a:ext cx="241402" cy="241402"/>
          </a:xfrm>
          <a:prstGeom prst="rect">
            <a:avLst/>
          </a:prstGeom>
        </p:spPr>
      </p:pic>
      <p:pic>
        <p:nvPicPr>
          <p:cNvPr id="21" name="Picture 20">
            <a:extLst>
              <a:ext uri="{FF2B5EF4-FFF2-40B4-BE49-F238E27FC236}">
                <a16:creationId xmlns:a16="http://schemas.microsoft.com/office/drawing/2014/main" id="{0A65DC1E-23E1-4A5A-FBC4-9AD2ABE59852}"/>
              </a:ext>
            </a:extLst>
          </p:cNvPr>
          <p:cNvPicPr>
            <a:picLocks noChangeAspect="1"/>
          </p:cNvPicPr>
          <p:nvPr/>
        </p:nvPicPr>
        <p:blipFill>
          <a:blip r:embed="rId6"/>
          <a:stretch>
            <a:fillRect/>
          </a:stretch>
        </p:blipFill>
        <p:spPr>
          <a:xfrm rot="20819003">
            <a:off x="7767654" y="3802293"/>
            <a:ext cx="241402" cy="241402"/>
          </a:xfrm>
          <a:prstGeom prst="rect">
            <a:avLst/>
          </a:prstGeom>
        </p:spPr>
      </p:pic>
      <p:pic>
        <p:nvPicPr>
          <p:cNvPr id="25" name="Picture 24">
            <a:extLst>
              <a:ext uri="{FF2B5EF4-FFF2-40B4-BE49-F238E27FC236}">
                <a16:creationId xmlns:a16="http://schemas.microsoft.com/office/drawing/2014/main" id="{1A168695-5278-E763-856B-288C78224779}"/>
              </a:ext>
            </a:extLst>
          </p:cNvPr>
          <p:cNvPicPr>
            <a:picLocks noChangeAspect="1"/>
          </p:cNvPicPr>
          <p:nvPr/>
        </p:nvPicPr>
        <p:blipFill>
          <a:blip r:embed="rId7"/>
          <a:stretch>
            <a:fillRect/>
          </a:stretch>
        </p:blipFill>
        <p:spPr>
          <a:xfrm>
            <a:off x="4766553" y="3828734"/>
            <a:ext cx="522984" cy="601726"/>
          </a:xfrm>
          <a:prstGeom prst="rect">
            <a:avLst/>
          </a:prstGeom>
        </p:spPr>
      </p:pic>
      <p:pic>
        <p:nvPicPr>
          <p:cNvPr id="26" name="Picture 25">
            <a:extLst>
              <a:ext uri="{FF2B5EF4-FFF2-40B4-BE49-F238E27FC236}">
                <a16:creationId xmlns:a16="http://schemas.microsoft.com/office/drawing/2014/main" id="{FD60899E-FF5D-CD88-C69B-61D44C37A5C6}"/>
              </a:ext>
            </a:extLst>
          </p:cNvPr>
          <p:cNvPicPr>
            <a:picLocks noChangeAspect="1"/>
          </p:cNvPicPr>
          <p:nvPr/>
        </p:nvPicPr>
        <p:blipFill>
          <a:blip r:embed="rId7"/>
          <a:stretch>
            <a:fillRect/>
          </a:stretch>
        </p:blipFill>
        <p:spPr>
          <a:xfrm>
            <a:off x="7072581" y="3991168"/>
            <a:ext cx="335542" cy="386062"/>
          </a:xfrm>
          <a:prstGeom prst="rect">
            <a:avLst/>
          </a:prstGeom>
        </p:spPr>
      </p:pic>
      <p:pic>
        <p:nvPicPr>
          <p:cNvPr id="27" name="Picture 26">
            <a:extLst>
              <a:ext uri="{FF2B5EF4-FFF2-40B4-BE49-F238E27FC236}">
                <a16:creationId xmlns:a16="http://schemas.microsoft.com/office/drawing/2014/main" id="{D5516F3B-19B8-4489-5B3A-BE144523C51D}"/>
              </a:ext>
            </a:extLst>
          </p:cNvPr>
          <p:cNvPicPr>
            <a:picLocks noChangeAspect="1"/>
          </p:cNvPicPr>
          <p:nvPr/>
        </p:nvPicPr>
        <p:blipFill>
          <a:blip r:embed="rId7"/>
          <a:stretch>
            <a:fillRect/>
          </a:stretch>
        </p:blipFill>
        <p:spPr>
          <a:xfrm rot="1476000">
            <a:off x="5971581" y="5589641"/>
            <a:ext cx="292902" cy="337002"/>
          </a:xfrm>
          <a:prstGeom prst="rect">
            <a:avLst/>
          </a:prstGeom>
        </p:spPr>
      </p:pic>
      <p:pic>
        <p:nvPicPr>
          <p:cNvPr id="28" name="Picture 27">
            <a:extLst>
              <a:ext uri="{FF2B5EF4-FFF2-40B4-BE49-F238E27FC236}">
                <a16:creationId xmlns:a16="http://schemas.microsoft.com/office/drawing/2014/main" id="{B41E1CC4-AFCA-D6DC-140A-EB80B7E9717B}"/>
              </a:ext>
            </a:extLst>
          </p:cNvPr>
          <p:cNvPicPr>
            <a:picLocks noChangeAspect="1"/>
          </p:cNvPicPr>
          <p:nvPr/>
        </p:nvPicPr>
        <p:blipFill>
          <a:blip r:embed="rId7"/>
          <a:stretch>
            <a:fillRect/>
          </a:stretch>
        </p:blipFill>
        <p:spPr>
          <a:xfrm rot="1476000">
            <a:off x="8283184" y="5362869"/>
            <a:ext cx="292902" cy="337002"/>
          </a:xfrm>
          <a:prstGeom prst="rect">
            <a:avLst/>
          </a:prstGeom>
        </p:spPr>
      </p:pic>
      <p:pic>
        <p:nvPicPr>
          <p:cNvPr id="24" name="Picture 23" descr="A group of people in a mall&#10;&#10;AI-generated content may be incorrect.">
            <a:extLst>
              <a:ext uri="{FF2B5EF4-FFF2-40B4-BE49-F238E27FC236}">
                <a16:creationId xmlns:a16="http://schemas.microsoft.com/office/drawing/2014/main" id="{F014A40A-30DB-42BB-9F3A-19927659755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93612" y="6054693"/>
            <a:ext cx="1298475" cy="1736711"/>
          </a:xfrm>
          <a:prstGeom prst="rect">
            <a:avLst/>
          </a:prstGeom>
          <a:effectLst>
            <a:outerShdw blurRad="50800" dist="38100" dir="2700000" algn="tl" rotWithShape="0">
              <a:prstClr val="black">
                <a:alpha val="40000"/>
              </a:prstClr>
            </a:outerShdw>
          </a:effectLst>
        </p:spPr>
      </p:pic>
      <p:pic>
        <p:nvPicPr>
          <p:cNvPr id="16" name="Picture 15" descr="A person standing in front of a store with a person wearing a garment&#10;&#10;AI-generated content may be incorrect.">
            <a:extLst>
              <a:ext uri="{FF2B5EF4-FFF2-40B4-BE49-F238E27FC236}">
                <a16:creationId xmlns:a16="http://schemas.microsoft.com/office/drawing/2014/main" id="{5926EA4F-D1AB-EB71-A111-64929EE6C6C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291468">
            <a:off x="2907608" y="2044866"/>
            <a:ext cx="1694491" cy="2266382"/>
          </a:xfrm>
          <a:prstGeom prst="rect">
            <a:avLst/>
          </a:prstGeom>
          <a:effectLst>
            <a:outerShdw blurRad="50800" dist="38100" dir="2700000" algn="tl" rotWithShape="0">
              <a:prstClr val="black">
                <a:alpha val="40000"/>
              </a:prstClr>
            </a:outerShdw>
          </a:effectLst>
        </p:spPr>
      </p:pic>
      <p:pic>
        <p:nvPicPr>
          <p:cNvPr id="11" name="Picture 10" descr="A poster of a safari trail&#10;&#10;AI-generated content may be incorrect.">
            <a:extLst>
              <a:ext uri="{FF2B5EF4-FFF2-40B4-BE49-F238E27FC236}">
                <a16:creationId xmlns:a16="http://schemas.microsoft.com/office/drawing/2014/main" id="{CB822A81-FAFD-1C3B-585B-EEE5183BE9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1024773">
            <a:off x="646768" y="4352397"/>
            <a:ext cx="1524498" cy="2151836"/>
          </a:xfrm>
          <a:prstGeom prst="rect">
            <a:avLst/>
          </a:prstGeom>
          <a:effectLst>
            <a:outerShdw blurRad="50800" dist="38100" dir="2700000" algn="tl" rotWithShape="0">
              <a:prstClr val="black">
                <a:alpha val="40000"/>
              </a:prstClr>
            </a:outerShdw>
          </a:effectLst>
        </p:spPr>
      </p:pic>
      <p:pic>
        <p:nvPicPr>
          <p:cNvPr id="32" name="Picture 31" descr="A person standing in front of a christmas tree&#10;&#10;AI-generated content may be incorrect.">
            <a:extLst>
              <a:ext uri="{FF2B5EF4-FFF2-40B4-BE49-F238E27FC236}">
                <a16:creationId xmlns:a16="http://schemas.microsoft.com/office/drawing/2014/main" id="{53FC501D-34DB-5B21-41C1-2797827D44B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708520" y="2377184"/>
            <a:ext cx="1268988" cy="1700984"/>
          </a:xfrm>
          <a:prstGeom prst="rect">
            <a:avLst/>
          </a:prstGeom>
          <a:effectLst>
            <a:outerShdw blurRad="50800" dist="38100" dir="2700000" algn="tl" rotWithShape="0">
              <a:prstClr val="black">
                <a:alpha val="40000"/>
              </a:prstClr>
            </a:outerShdw>
          </a:effectLst>
        </p:spPr>
      </p:pic>
      <p:pic>
        <p:nvPicPr>
          <p:cNvPr id="35" name="Picture 34" descr="A person in a train&#10;&#10;AI-generated content may be incorrect.">
            <a:extLst>
              <a:ext uri="{FF2B5EF4-FFF2-40B4-BE49-F238E27FC236}">
                <a16:creationId xmlns:a16="http://schemas.microsoft.com/office/drawing/2014/main" id="{DABAEAFE-54C6-1658-BD30-00D7EA6C117D}"/>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247718" y="1866239"/>
            <a:ext cx="1337664" cy="1788829"/>
          </a:xfrm>
          <a:prstGeom prst="rect">
            <a:avLst/>
          </a:prstGeom>
          <a:effectLst>
            <a:outerShdw blurRad="50800" dist="38100" dir="2700000" algn="tl" rotWithShape="0">
              <a:prstClr val="black">
                <a:alpha val="40000"/>
              </a:prstClr>
            </a:outerShdw>
          </a:effectLst>
        </p:spPr>
      </p:pic>
      <p:pic>
        <p:nvPicPr>
          <p:cNvPr id="38" name="Picture 37" descr="Two women holding blue balloons in a mall&#10;&#10;AI-generated content may be incorrect.">
            <a:extLst>
              <a:ext uri="{FF2B5EF4-FFF2-40B4-BE49-F238E27FC236}">
                <a16:creationId xmlns:a16="http://schemas.microsoft.com/office/drawing/2014/main" id="{9E0373C4-AE2B-F922-0C5D-CDB5F9B5A3D2}"/>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9286903" y="3800613"/>
            <a:ext cx="1280284" cy="1712096"/>
          </a:xfrm>
          <a:prstGeom prst="rect">
            <a:avLst/>
          </a:prstGeom>
          <a:effectLst>
            <a:outerShdw blurRad="50800" dist="38100" dir="2700000" algn="tl" rotWithShape="0">
              <a:prstClr val="black">
                <a:alpha val="40000"/>
              </a:prstClr>
            </a:outerShdw>
          </a:effectLst>
        </p:spPr>
      </p:pic>
      <p:pic>
        <p:nvPicPr>
          <p:cNvPr id="42" name="Picture 41" descr="A person in a garment&#10;&#10;AI-generated content may be incorrect.">
            <a:extLst>
              <a:ext uri="{FF2B5EF4-FFF2-40B4-BE49-F238E27FC236}">
                <a16:creationId xmlns:a16="http://schemas.microsoft.com/office/drawing/2014/main" id="{01AA952E-E4FA-C321-DB8A-559DDE34B45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08519" y="4216277"/>
            <a:ext cx="1283567" cy="1716486"/>
          </a:xfrm>
          <a:prstGeom prst="rect">
            <a:avLst/>
          </a:prstGeom>
          <a:effectLst>
            <a:outerShdw blurRad="50800" dist="38100" dir="2700000" algn="tl" rotWithShape="0">
              <a:prstClr val="black">
                <a:alpha val="40000"/>
              </a:prstClr>
            </a:outerShdw>
          </a:effectLst>
        </p:spPr>
      </p:pic>
      <p:pic>
        <p:nvPicPr>
          <p:cNvPr id="45" name="Picture 44" descr="A person standing in a wreath of leaves&#10;&#10;AI-generated content may be incorrect.">
            <a:extLst>
              <a:ext uri="{FF2B5EF4-FFF2-40B4-BE49-F238E27FC236}">
                <a16:creationId xmlns:a16="http://schemas.microsoft.com/office/drawing/2014/main" id="{4AD8D282-23F8-011B-FA79-ACA98EA5F02C}"/>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287424" y="5651589"/>
            <a:ext cx="1279242" cy="171070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6290174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082D46-525C-33FC-9154-00923369B1EE}"/>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23EF92F-23E0-B7D7-3F22-25B03B2C2B2D}"/>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A0560D36-1554-6D3A-7556-7ED105A988E2}"/>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blue square with a heart and a black background&#10;&#10;Description automatically generated">
            <a:extLst>
              <a:ext uri="{FF2B5EF4-FFF2-40B4-BE49-F238E27FC236}">
                <a16:creationId xmlns:a16="http://schemas.microsoft.com/office/drawing/2014/main" id="{85AFD614-9016-66E3-18DA-DB6F20371C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54B27953-037D-1518-FC34-FC5A3029A6F4}"/>
              </a:ext>
            </a:extLst>
          </p:cNvPr>
          <p:cNvSpPr>
            <a:spLocks noGrp="1"/>
          </p:cNvSpPr>
          <p:nvPr>
            <p:ph type="title"/>
          </p:nvPr>
        </p:nvSpPr>
        <p:spPr>
          <a:xfrm>
            <a:off x="778579" y="418028"/>
            <a:ext cx="9617561" cy="1325563"/>
          </a:xfrm>
          <a:ln w="28575">
            <a:noFill/>
          </a:ln>
        </p:spPr>
        <p:txBody>
          <a:bodyPr>
            <a:noAutofit/>
          </a:bodyPr>
          <a:lstStyle/>
          <a:p>
            <a:r>
              <a:rPr lang="en-GB" sz="3600" dirty="0">
                <a:solidFill>
                  <a:schemeClr val="bg1"/>
                </a:solidFill>
                <a:ea typeface="+mj-lt"/>
                <a:cs typeface="+mj-lt"/>
              </a:rPr>
              <a:t>BedfordBID virtual AGM February 2025</a:t>
            </a:r>
            <a:br>
              <a:rPr lang="en-GB" sz="3600" dirty="0">
                <a:solidFill>
                  <a:schemeClr val="bg1"/>
                </a:solidFill>
                <a:ea typeface="+mj-lt"/>
                <a:cs typeface="+mj-lt"/>
              </a:rPr>
            </a:br>
            <a:r>
              <a:rPr kumimoji="0" lang="en-GB" sz="3600" b="1" i="0" u="none" strike="noStrike" kern="1200" cap="none" spc="0" normalizeH="0" baseline="0" noProof="0" dirty="0">
                <a:ln>
                  <a:noFill/>
                </a:ln>
                <a:solidFill>
                  <a:prstClr val="white"/>
                </a:solidFill>
                <a:effectLst/>
                <a:uLnTx/>
                <a:uFillTx/>
                <a:latin typeface="Calibri Light" panose="020F0302020204030204"/>
                <a:ea typeface="Calibri Light" panose="020F0302020204030204"/>
                <a:cs typeface="Calibri Light" panose="020F0302020204030204"/>
              </a:rPr>
              <a:t>2024/25 Annual Review activity interim snapshot</a:t>
            </a:r>
            <a:endParaRPr lang="en-GB" sz="3600" b="1" dirty="0">
              <a:solidFill>
                <a:schemeClr val="bg1"/>
              </a:solidFill>
              <a:cs typeface="Calibri Light"/>
            </a:endParaRPr>
          </a:p>
        </p:txBody>
      </p:sp>
      <p:sp>
        <p:nvSpPr>
          <p:cNvPr id="7" name="TextBox 6">
            <a:extLst>
              <a:ext uri="{FF2B5EF4-FFF2-40B4-BE49-F238E27FC236}">
                <a16:creationId xmlns:a16="http://schemas.microsoft.com/office/drawing/2014/main" id="{1035A56B-1969-3E95-10D5-E0F51700A721}"/>
              </a:ext>
            </a:extLst>
          </p:cNvPr>
          <p:cNvSpPr txBox="1"/>
          <p:nvPr/>
        </p:nvSpPr>
        <p:spPr>
          <a:xfrm>
            <a:off x="778577" y="2481435"/>
            <a:ext cx="5494789" cy="584775"/>
          </a:xfrm>
          <a:prstGeom prst="rect">
            <a:avLst/>
          </a:prstGeom>
          <a:noFill/>
        </p:spPr>
        <p:txBody>
          <a:bodyPr wrap="square" rtlCol="0">
            <a:spAutoFit/>
          </a:bodyPr>
          <a:lstStyle/>
          <a:p>
            <a:r>
              <a:rPr lang="en-GB" sz="1600" b="1" dirty="0">
                <a:solidFill>
                  <a:srgbClr val="489FD8"/>
                </a:solidFill>
                <a:latin typeface="Calibri" panose="020F0502020204030204" pitchFamily="34" charset="0"/>
                <a:ea typeface="Aptos" panose="020B0004020202020204" pitchFamily="34" charset="0"/>
                <a:cs typeface="Calibri" panose="020F0502020204030204" pitchFamily="34" charset="0"/>
              </a:rPr>
              <a:t>BedfordBID Love Bedford promotions, interventions and activities 2024 s</a:t>
            </a:r>
            <a:r>
              <a:rPr lang="en-GB" sz="1600" b="1" dirty="0">
                <a:solidFill>
                  <a:srgbClr val="489FD8"/>
                </a:solidFill>
                <a:effectLst/>
                <a:latin typeface="Calibri" panose="020F0502020204030204" pitchFamily="34" charset="0"/>
                <a:ea typeface="Aptos" panose="020B0004020202020204" pitchFamily="34" charset="0"/>
                <a:cs typeface="Calibri" panose="020F0502020204030204" pitchFamily="34" charset="0"/>
              </a:rPr>
              <a:t>ocial media:</a:t>
            </a:r>
            <a:endParaRPr lang="en-US" sz="1600" b="1" dirty="0">
              <a:solidFill>
                <a:srgbClr val="489FD8"/>
              </a:solidFill>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F390B95C-2117-CEB3-4F7C-F6CFAD0F9EAB}"/>
              </a:ext>
            </a:extLst>
          </p:cNvPr>
          <p:cNvSpPr txBox="1"/>
          <p:nvPr/>
        </p:nvSpPr>
        <p:spPr>
          <a:xfrm>
            <a:off x="778579" y="3066210"/>
            <a:ext cx="6031871" cy="976614"/>
          </a:xfrm>
          <a:prstGeom prst="rect">
            <a:avLst/>
          </a:prstGeom>
          <a:noFill/>
        </p:spPr>
        <p:txBody>
          <a:bodyPr wrap="square" rtlCol="0">
            <a:spAutoFit/>
          </a:bodyPr>
          <a:lstStyle/>
          <a:p>
            <a:pPr>
              <a:lnSpc>
                <a:spcPct val="107000"/>
              </a:lnSpc>
              <a:spcAft>
                <a:spcPts val="800"/>
              </a:spcAft>
            </a:pPr>
            <a:r>
              <a:rPr lang="en-GB" sz="1200" kern="0" dirty="0">
                <a:effectLst/>
                <a:latin typeface="Calibri" panose="020F0502020204030204" pitchFamily="34" charset="0"/>
                <a:ea typeface="Aptos" panose="020B0004020202020204" pitchFamily="34" charset="0"/>
                <a:cs typeface="Calibri" panose="020F0502020204030204" pitchFamily="34" charset="0"/>
              </a:rPr>
              <a:t>The team shared businesses posts to our stories as we were tagged in by them, and shared posts day and night when spotted things of interest.  Business had a 24hr service to be fair.  </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a:lnSpc>
                <a:spcPct val="107000"/>
              </a:lnSpc>
              <a:spcAft>
                <a:spcPts val="800"/>
              </a:spcAft>
            </a:pPr>
            <a:r>
              <a:rPr lang="en-GB" sz="1200" kern="0" dirty="0">
                <a:effectLst/>
                <a:latin typeface="Calibri" panose="020F0502020204030204" pitchFamily="34" charset="0"/>
                <a:ea typeface="Aptos" panose="020B0004020202020204" pitchFamily="34" charset="0"/>
                <a:cs typeface="Calibri" panose="020F0502020204030204" pitchFamily="34" charset="0"/>
              </a:rPr>
              <a:t>The largest views over Christmas were on Love Bedford Have Fun Days. Video clips on the night of the set up garnered over 133,000 views and reached over 128,000 accounts. </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pic>
        <p:nvPicPr>
          <p:cNvPr id="13" name="Picture 12" descr="A poster for a easter trail&#10;&#10;AI-generated content may be incorrect.">
            <a:extLst>
              <a:ext uri="{FF2B5EF4-FFF2-40B4-BE49-F238E27FC236}">
                <a16:creationId xmlns:a16="http://schemas.microsoft.com/office/drawing/2014/main" id="{5D25AC90-CD84-4324-599C-01FC2DD160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8044" y="4381805"/>
            <a:ext cx="1993391" cy="1993391"/>
          </a:xfrm>
          <a:prstGeom prst="rect">
            <a:avLst/>
          </a:prstGeom>
          <a:effectLst>
            <a:outerShdw blurRad="50800" dist="38100" dir="2700000" algn="tl" rotWithShape="0">
              <a:prstClr val="black">
                <a:alpha val="40000"/>
              </a:prstClr>
            </a:outerShdw>
          </a:effectLst>
        </p:spPr>
      </p:pic>
      <p:pic>
        <p:nvPicPr>
          <p:cNvPr id="22" name="Picture 21" descr="A logo for a festival&#10;&#10;AI-generated content may be incorrect.">
            <a:extLst>
              <a:ext uri="{FF2B5EF4-FFF2-40B4-BE49-F238E27FC236}">
                <a16:creationId xmlns:a16="http://schemas.microsoft.com/office/drawing/2014/main" id="{1B74677E-8F3D-1245-F141-3C923EACE2F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70791" y="4381802"/>
            <a:ext cx="1950981" cy="1993394"/>
          </a:xfrm>
          <a:prstGeom prst="rect">
            <a:avLst/>
          </a:prstGeom>
          <a:effectLst>
            <a:outerShdw blurRad="50800" dist="38100" dir="2700000" algn="tl" rotWithShape="0">
              <a:prstClr val="black">
                <a:alpha val="40000"/>
              </a:prstClr>
            </a:outerShdw>
          </a:effectLst>
        </p:spPr>
      </p:pic>
      <p:pic>
        <p:nvPicPr>
          <p:cNvPr id="32" name="Picture 31" descr="A poster for a concert&#10;&#10;AI-generated content may be incorrect.">
            <a:extLst>
              <a:ext uri="{FF2B5EF4-FFF2-40B4-BE49-F238E27FC236}">
                <a16:creationId xmlns:a16="http://schemas.microsoft.com/office/drawing/2014/main" id="{77DFF280-2845-9810-E6A9-275BF9BE16E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0611" y="4381802"/>
            <a:ext cx="2003242" cy="2003242"/>
          </a:xfrm>
          <a:prstGeom prst="rect">
            <a:avLst/>
          </a:prstGeom>
          <a:effectLst>
            <a:outerShdw blurRad="50800" dist="38100" dir="2700000" algn="tl" rotWithShape="0">
              <a:prstClr val="black">
                <a:alpha val="40000"/>
              </a:prstClr>
            </a:outerShdw>
          </a:effectLst>
        </p:spPr>
      </p:pic>
      <p:pic>
        <p:nvPicPr>
          <p:cNvPr id="11" name="Picture 10" descr="A sign on a pole next to a building&#10;&#10;AI-generated content may be incorrect.">
            <a:extLst>
              <a:ext uri="{FF2B5EF4-FFF2-40B4-BE49-F238E27FC236}">
                <a16:creationId xmlns:a16="http://schemas.microsoft.com/office/drawing/2014/main" id="{ED5DB086-177A-4558-72EC-952E0F148CD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5043" y="4381802"/>
            <a:ext cx="2009659" cy="2009659"/>
          </a:xfrm>
          <a:prstGeom prst="rect">
            <a:avLst/>
          </a:prstGeom>
          <a:effectLst>
            <a:outerShdw blurRad="50800" dist="38100" dir="2700000" algn="tl" rotWithShape="0">
              <a:prstClr val="black">
                <a:alpha val="40000"/>
              </a:prstClr>
            </a:outerShdw>
          </a:effectLst>
        </p:spPr>
      </p:pic>
      <p:pic>
        <p:nvPicPr>
          <p:cNvPr id="16" name="Picture 15" descr="A group of people standing in a line&#10;&#10;AI-generated content may be incorrect.">
            <a:extLst>
              <a:ext uri="{FF2B5EF4-FFF2-40B4-BE49-F238E27FC236}">
                <a16:creationId xmlns:a16="http://schemas.microsoft.com/office/drawing/2014/main" id="{084BA67F-1614-3D58-C2BF-E0FA2FDF72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08356" y="1743591"/>
            <a:ext cx="1529826" cy="2299265"/>
          </a:xfrm>
          <a:prstGeom prst="rect">
            <a:avLst/>
          </a:prstGeom>
          <a:effectLst>
            <a:outerShdw blurRad="50800" dist="38100" dir="2700000" algn="tl" rotWithShape="0">
              <a:prstClr val="black">
                <a:alpha val="40000"/>
              </a:prstClr>
            </a:outerShdw>
          </a:effectLst>
        </p:spPr>
      </p:pic>
      <p:pic>
        <p:nvPicPr>
          <p:cNvPr id="19" name="Picture 18" descr="A person standing in front of a black jacket&#10;&#10;AI-generated content may be incorrect.">
            <a:extLst>
              <a:ext uri="{FF2B5EF4-FFF2-40B4-BE49-F238E27FC236}">
                <a16:creationId xmlns:a16="http://schemas.microsoft.com/office/drawing/2014/main" id="{6FDDD460-B961-63A4-8114-10F1F488486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71124" y="4381802"/>
            <a:ext cx="1993393" cy="199339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8367073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8AFC6A-7FDB-B01E-052B-E4859452319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FA936FB4-4E70-5E90-0CAF-521B6403F3E4}"/>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977D122B-66CF-E74E-BB8F-88578C49560C}"/>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6BDE7FB3-E095-8E39-77AF-1AA54B922222}"/>
              </a:ext>
            </a:extLst>
          </p:cNvPr>
          <p:cNvSpPr txBox="1"/>
          <p:nvPr/>
        </p:nvSpPr>
        <p:spPr>
          <a:xfrm>
            <a:off x="7862637" y="62484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cs typeface="Calibri"/>
            </a:endParaRPr>
          </a:p>
        </p:txBody>
      </p:sp>
      <p:pic>
        <p:nvPicPr>
          <p:cNvPr id="2" name="Picture 1" descr="A blue square with a heart and a black background&#10;&#10;Description automatically generated">
            <a:extLst>
              <a:ext uri="{FF2B5EF4-FFF2-40B4-BE49-F238E27FC236}">
                <a16:creationId xmlns:a16="http://schemas.microsoft.com/office/drawing/2014/main" id="{024FCC35-430F-9943-A3C1-E9DEDBB6B5C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DBAEA023-CC65-2EFA-00A1-5E1CAFD6596B}"/>
              </a:ext>
            </a:extLst>
          </p:cNvPr>
          <p:cNvSpPr>
            <a:spLocks noGrp="1"/>
          </p:cNvSpPr>
          <p:nvPr>
            <p:ph type="title"/>
          </p:nvPr>
        </p:nvSpPr>
        <p:spPr>
          <a:xfrm>
            <a:off x="778580" y="288859"/>
            <a:ext cx="10515600" cy="1325563"/>
          </a:xfrm>
          <a:ln w="28575">
            <a:noFill/>
          </a:ln>
        </p:spPr>
        <p:txBody>
          <a:bodyPr>
            <a:normAutofit/>
          </a:bodyPr>
          <a:lstStyle/>
          <a:p>
            <a:r>
              <a:rPr lang="en-GB" sz="4000" dirty="0" err="1">
                <a:solidFill>
                  <a:schemeClr val="bg1"/>
                </a:solidFill>
                <a:ea typeface="+mj-lt"/>
                <a:cs typeface="+mj-lt"/>
              </a:rPr>
              <a:t>BedfordBID</a:t>
            </a:r>
            <a:r>
              <a:rPr lang="en-GB" sz="4000" dirty="0">
                <a:solidFill>
                  <a:schemeClr val="bg1"/>
                </a:solidFill>
                <a:ea typeface="+mj-lt"/>
                <a:cs typeface="+mj-lt"/>
              </a:rPr>
              <a:t> virtual AGM February 2025</a:t>
            </a:r>
            <a:br>
              <a:rPr lang="en-GB" sz="4000" dirty="0">
                <a:solidFill>
                  <a:schemeClr val="bg1"/>
                </a:solidFill>
                <a:ea typeface="+mj-lt"/>
                <a:cs typeface="+mj-lt"/>
              </a:rPr>
            </a:br>
            <a:r>
              <a:rPr lang="en-GB" sz="3600" b="1" dirty="0" err="1">
                <a:solidFill>
                  <a:schemeClr val="bg1"/>
                </a:solidFill>
                <a:ea typeface="+mj-lt"/>
                <a:cs typeface="+mj-lt"/>
              </a:rPr>
              <a:t>BedfordBID</a:t>
            </a:r>
            <a:r>
              <a:rPr lang="en-GB" sz="3600" b="1" dirty="0">
                <a:solidFill>
                  <a:schemeClr val="bg1"/>
                </a:solidFill>
                <a:ea typeface="+mj-lt"/>
                <a:cs typeface="+mj-lt"/>
              </a:rPr>
              <a:t> closure 31</a:t>
            </a:r>
            <a:r>
              <a:rPr lang="en-GB" sz="3600" b="1" baseline="30000" dirty="0">
                <a:solidFill>
                  <a:schemeClr val="bg1"/>
                </a:solidFill>
                <a:ea typeface="+mj-lt"/>
                <a:cs typeface="+mj-lt"/>
              </a:rPr>
              <a:t>st</a:t>
            </a:r>
            <a:r>
              <a:rPr lang="en-GB" sz="3600" b="1" dirty="0">
                <a:solidFill>
                  <a:schemeClr val="bg1"/>
                </a:solidFill>
                <a:ea typeface="+mj-lt"/>
                <a:cs typeface="+mj-lt"/>
              </a:rPr>
              <a:t> March 2025</a:t>
            </a:r>
            <a:endParaRPr lang="en-GB" sz="3600" b="1" dirty="0">
              <a:solidFill>
                <a:schemeClr val="bg1"/>
              </a:solidFill>
              <a:cs typeface="Calibri Light"/>
            </a:endParaRPr>
          </a:p>
        </p:txBody>
      </p:sp>
      <p:sp>
        <p:nvSpPr>
          <p:cNvPr id="5" name="TextBox 4">
            <a:extLst>
              <a:ext uri="{FF2B5EF4-FFF2-40B4-BE49-F238E27FC236}">
                <a16:creationId xmlns:a16="http://schemas.microsoft.com/office/drawing/2014/main" id="{107C7B55-1071-352A-D684-E86DB63A0F5D}"/>
              </a:ext>
            </a:extLst>
          </p:cNvPr>
          <p:cNvSpPr txBox="1"/>
          <p:nvPr/>
        </p:nvSpPr>
        <p:spPr>
          <a:xfrm>
            <a:off x="778580" y="2524768"/>
            <a:ext cx="8209972" cy="873765"/>
          </a:xfrm>
          <a:prstGeom prst="rect">
            <a:avLst/>
          </a:prstGeom>
          <a:noFill/>
        </p:spPr>
        <p:txBody>
          <a:bodyPr wrap="square" rtlCol="0">
            <a:spAutoFit/>
          </a:bodyPr>
          <a:lstStyle/>
          <a:p>
            <a:pPr>
              <a:lnSpc>
                <a:spcPct val="107000"/>
              </a:lnSpc>
              <a:spcAft>
                <a:spcPts val="800"/>
              </a:spcAft>
            </a:pPr>
            <a:r>
              <a:rPr lang="en-GB" sz="1600" kern="0" dirty="0">
                <a:solidFill>
                  <a:srgbClr val="489FD8"/>
                </a:solidFill>
                <a:effectLst/>
                <a:latin typeface="Calibri" panose="020F0502020204030204" pitchFamily="34" charset="0"/>
                <a:ea typeface="Times New Roman" panose="02020603050405020304" pitchFamily="18" charset="0"/>
                <a:cs typeface="Calibri" panose="020F0502020204030204" pitchFamily="34" charset="0"/>
              </a:rPr>
              <a:t>Following the results of the unsuccessful BID5 ballot, in the absence of a sustainable alternative plan, BedfordBID began immediate negotiations with partners to facilitate </a:t>
            </a:r>
            <a:r>
              <a:rPr lang="en-GB" sz="1600" kern="0" dirty="0">
                <a:solidFill>
                  <a:srgbClr val="489FD8"/>
                </a:solidFill>
                <a:latin typeface="Calibri" panose="020F0502020204030204" pitchFamily="34" charset="0"/>
                <a:ea typeface="Times New Roman" panose="02020603050405020304" pitchFamily="18" charset="0"/>
                <a:cs typeface="Calibri" panose="020F0502020204030204" pitchFamily="34" charset="0"/>
              </a:rPr>
              <a:t>the smooth transition </a:t>
            </a:r>
            <a:r>
              <a:rPr lang="en-GB" sz="1600" kern="0" dirty="0">
                <a:solidFill>
                  <a:srgbClr val="489FD8"/>
                </a:solidFill>
                <a:effectLst/>
                <a:latin typeface="Calibri" panose="020F0502020204030204" pitchFamily="34" charset="0"/>
                <a:ea typeface="Times New Roman" panose="02020603050405020304" pitchFamily="18" charset="0"/>
                <a:cs typeface="Calibri" panose="020F0502020204030204" pitchFamily="34" charset="0"/>
              </a:rPr>
              <a:t>and continuation of BID key services as required</a:t>
            </a:r>
            <a:r>
              <a:rPr lang="en-GB" sz="1600" kern="0" dirty="0">
                <a:solidFill>
                  <a:srgbClr val="489FD8"/>
                </a:solidFill>
                <a:latin typeface="Calibri" panose="020F0502020204030204" pitchFamily="34" charset="0"/>
                <a:ea typeface="Times New Roman" panose="02020603050405020304" pitchFamily="18" charset="0"/>
                <a:cs typeface="Calibri" panose="020F0502020204030204" pitchFamily="34" charset="0"/>
              </a:rPr>
              <a:t>:-</a:t>
            </a:r>
            <a:r>
              <a:rPr lang="en-GB" sz="1600" kern="0" dirty="0">
                <a:solidFill>
                  <a:srgbClr val="489FD8"/>
                </a:solidFill>
                <a:effectLst/>
                <a:latin typeface="Calibri" panose="020F0502020204030204" pitchFamily="34" charset="0"/>
                <a:ea typeface="Times New Roman" panose="02020603050405020304" pitchFamily="18" charset="0"/>
                <a:cs typeface="Calibri" panose="020F0502020204030204" pitchFamily="34" charset="0"/>
              </a:rPr>
              <a:t>  </a:t>
            </a:r>
            <a:endParaRPr lang="en-GB" sz="1600" kern="100" dirty="0">
              <a:solidFill>
                <a:srgbClr val="489FD8"/>
              </a:solidFill>
              <a:effectLst/>
              <a:latin typeface="Calibri" panose="020F0502020204030204" pitchFamily="34" charset="0"/>
              <a:ea typeface="Aptos" panose="020B000402020202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D84574E1-E4D4-FE00-D62F-BDCDF4B0BA5F}"/>
              </a:ext>
            </a:extLst>
          </p:cNvPr>
          <p:cNvSpPr txBox="1"/>
          <p:nvPr/>
        </p:nvSpPr>
        <p:spPr>
          <a:xfrm>
            <a:off x="871290" y="3623259"/>
            <a:ext cx="4056309" cy="2992935"/>
          </a:xfrm>
          <a:prstGeom prst="rect">
            <a:avLst/>
          </a:prstGeom>
          <a:noFill/>
        </p:spPr>
        <p:txBody>
          <a:bodyPr wrap="square" rtlCol="0">
            <a:spAutoFit/>
          </a:bodyPr>
          <a:lstStyle/>
          <a:p>
            <a:pPr marL="342900" lvl="0" indent="-342900">
              <a:lnSpc>
                <a:spcPct val="105000"/>
              </a:lnSpc>
              <a:buFont typeface="Symbol" pitchFamily="2" charset="2"/>
              <a:buChar char=""/>
            </a:pPr>
            <a:r>
              <a:rPr lang="en-GB" sz="1200" kern="0" dirty="0">
                <a:latin typeface="Calibri" panose="020F0502020204030204" pitchFamily="34" charset="0"/>
                <a:ea typeface="Aptos" panose="020B0004020202020204" pitchFamily="34" charset="0"/>
                <a:cs typeface="Calibri" panose="020F0502020204030204" pitchFamily="34" charset="0"/>
              </a:rPr>
              <a:t>The responsibility for BID owned </a:t>
            </a:r>
            <a:r>
              <a:rPr lang="en-GB" sz="1200" kern="0" dirty="0">
                <a:effectLst/>
                <a:latin typeface="Calibri" panose="020F0502020204030204" pitchFamily="34" charset="0"/>
                <a:ea typeface="Aptos" panose="020B0004020202020204" pitchFamily="34" charset="0"/>
                <a:cs typeface="Calibri" panose="020F0502020204030204" pitchFamily="34" charset="0"/>
              </a:rPr>
              <a:t>Christmas lights (Howard Street and Harpur Square trees) maintenance and insurance</a:t>
            </a:r>
            <a:r>
              <a:rPr lang="en-GB" sz="1200" kern="0" dirty="0">
                <a:latin typeface="Calibri" panose="020F0502020204030204" pitchFamily="34" charset="0"/>
                <a:ea typeface="Aptos" panose="020B0004020202020204" pitchFamily="34" charset="0"/>
                <a:cs typeface="Calibri" panose="020F0502020204030204" pitchFamily="34" charset="0"/>
              </a:rPr>
              <a:t> transferred to Bedford Borough Council.</a:t>
            </a:r>
          </a:p>
          <a:p>
            <a:pPr lvl="0">
              <a:lnSpc>
                <a:spcPct val="105000"/>
              </a:lnSpc>
            </a:pPr>
            <a:endParaRPr lang="en-GB" sz="1200" kern="0" dirty="0">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5000"/>
              </a:lnSpc>
              <a:buFont typeface="Symbol" pitchFamily="2" charset="2"/>
              <a:buChar char=""/>
            </a:pPr>
            <a:r>
              <a:rPr lang="en-GB" sz="1200" kern="0" dirty="0">
                <a:latin typeface="Calibri" panose="020F0502020204030204" pitchFamily="34" charset="0"/>
                <a:ea typeface="Aptos" panose="020B0004020202020204" pitchFamily="34" charset="0"/>
                <a:cs typeface="Calibri" panose="020F0502020204030204" pitchFamily="34" charset="0"/>
              </a:rPr>
              <a:t>Contacts provided to help agree a substitute resource to continue the o</a:t>
            </a:r>
            <a:r>
              <a:rPr lang="en-GB" sz="1200" kern="0" dirty="0">
                <a:effectLst/>
                <a:latin typeface="Calibri" panose="020F0502020204030204" pitchFamily="34" charset="0"/>
                <a:ea typeface="Aptos" panose="020B0004020202020204" pitchFamily="34" charset="0"/>
                <a:cs typeface="Calibri" panose="020F0502020204030204" pitchFamily="34" charset="0"/>
              </a:rPr>
              <a:t>ngoing monitoring of town centre life saving defibrillators and reporting of faults.</a:t>
            </a:r>
          </a:p>
          <a:p>
            <a:pPr marL="342900" lvl="0" indent="-342900">
              <a:lnSpc>
                <a:spcPct val="105000"/>
              </a:lnSpc>
              <a:buFont typeface="Symbol" pitchFamily="2" charset="2"/>
              <a:buChar char=""/>
            </a:pPr>
            <a:endParaRPr lang="en-GB" sz="1200" kern="0" dirty="0">
              <a:latin typeface="Calibri" panose="020F0502020204030204" pitchFamily="34" charset="0"/>
              <a:ea typeface="Aptos" panose="020B0004020202020204" pitchFamily="34" charset="0"/>
              <a:cs typeface="Calibri" panose="020F0502020204030204" pitchFamily="34" charset="0"/>
            </a:endParaRPr>
          </a:p>
          <a:p>
            <a:pPr marL="342900" marR="0" lvl="0" indent="-342900" algn="l" defTabSz="914400" rtl="0" eaLnBrk="1" fontAlgn="auto" latinLnBrk="0" hangingPunct="1">
              <a:lnSpc>
                <a:spcPct val="105000"/>
              </a:lnSpc>
              <a:spcBef>
                <a:spcPts val="0"/>
              </a:spcBef>
              <a:spcAft>
                <a:spcPts val="0"/>
              </a:spcAft>
              <a:buClrTx/>
              <a:buSzTx/>
              <a:buFont typeface="Symbol" pitchFamily="2" charset="2"/>
              <a:buChar char=""/>
              <a:tabLst/>
              <a:defRPr/>
            </a:pPr>
            <a:r>
              <a:rPr lang="en-GB" sz="1200" kern="0" dirty="0">
                <a:solidFill>
                  <a:prstClr val="black"/>
                </a:solidFill>
                <a:latin typeface="Calibri" panose="020F0502020204030204" pitchFamily="34" charset="0"/>
                <a:ea typeface="Aptos" panose="020B0004020202020204" pitchFamily="34" charset="0"/>
                <a:cs typeface="Calibri" panose="020F0502020204030204" pitchFamily="34" charset="0"/>
              </a:rPr>
              <a:t>T</a:t>
            </a:r>
            <a:r>
              <a:rPr kumimoji="0" lang="en-GB" sz="12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he BedfordBID Businesses Against Crime (BeBAC) day and night systems contract will be terminated as of 31/03/2025 owing to GDPR and data breach probabilities.  Video cam evidence will be also destroyed.  Therefore, the system’s contractor’s details have been passed on to the Licensing Officer for possible renegotiation if required.   </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7F3EE3AA-0402-F3B0-2974-84664BCCA3D5}"/>
              </a:ext>
            </a:extLst>
          </p:cNvPr>
          <p:cNvSpPr txBox="1"/>
          <p:nvPr/>
        </p:nvSpPr>
        <p:spPr>
          <a:xfrm>
            <a:off x="5170760" y="3601860"/>
            <a:ext cx="4206920" cy="3380734"/>
          </a:xfrm>
          <a:prstGeom prst="rect">
            <a:avLst/>
          </a:prstGeom>
          <a:noFill/>
        </p:spPr>
        <p:txBody>
          <a:bodyPr wrap="square" rtlCol="0">
            <a:spAutoFit/>
          </a:bodyPr>
          <a:lstStyle/>
          <a:p>
            <a:pPr marL="342900" marR="0" lvl="0" indent="-342900" algn="l" defTabSz="914400" rtl="0" eaLnBrk="1" fontAlgn="auto" latinLnBrk="0" hangingPunct="1">
              <a:lnSpc>
                <a:spcPct val="105000"/>
              </a:lnSpc>
              <a:spcBef>
                <a:spcPts val="0"/>
              </a:spcBef>
              <a:spcAft>
                <a:spcPts val="0"/>
              </a:spcAft>
              <a:buClrTx/>
              <a:buSzTx/>
              <a:buFont typeface="Symbol" pitchFamily="2" charset="2"/>
              <a:buChar char=""/>
              <a:tabLst/>
              <a:defRPr/>
            </a:pPr>
            <a:r>
              <a:rPr kumimoji="0" lang="en-GB" sz="12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N.B. Should businesses continue to use/share information/images without the proper protocols this is not just illegal but compromises their businesses. </a:t>
            </a:r>
            <a:br>
              <a:rPr kumimoji="0" lang="en-GB" sz="12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br>
            <a:endParaRPr lang="en-GB" sz="1200" kern="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5000"/>
              </a:lnSpc>
              <a:buFont typeface="Symbol" pitchFamily="2" charset="2"/>
              <a:buChar char=""/>
            </a:pPr>
            <a:r>
              <a:rPr lang="en-GB" sz="1200" kern="0" dirty="0">
                <a:effectLst/>
                <a:latin typeface="Calibri" panose="020F0502020204030204" pitchFamily="34" charset="0"/>
                <a:ea typeface="Aptos" panose="020B0004020202020204" pitchFamily="34" charset="0"/>
                <a:cs typeface="Calibri" panose="020F0502020204030204" pitchFamily="34" charset="0"/>
              </a:rPr>
              <a:t>Transference of the Retail Radio Link (day and evening economy) business community network to an external contractor Servicom.  This will enable the continuation of the network Ofcom licence whilst working with CCTV and the Community Safety team at the Council who will also provide </a:t>
            </a:r>
            <a:r>
              <a:rPr lang="en-GB" sz="1200" kern="100" dirty="0">
                <a:effectLst/>
                <a:latin typeface="Calibri" panose="020F0502020204030204" pitchFamily="34" charset="0"/>
                <a:ea typeface="Times New Roman" panose="02020603050405020304" pitchFamily="18" charset="0"/>
                <a:cs typeface="Calibri" panose="020F0502020204030204" pitchFamily="34" charset="0"/>
              </a:rPr>
              <a:t>building access to the radio repeater / antenna system.</a:t>
            </a:r>
          </a:p>
          <a:p>
            <a:pPr lvl="0">
              <a:lnSpc>
                <a:spcPct val="105000"/>
              </a:lnSpc>
            </a:pPr>
            <a:endParaRPr lang="en-GB" sz="1200" kern="100" dirty="0">
              <a:effectLst/>
              <a:latin typeface="Calibri" panose="020F0502020204030204" pitchFamily="34" charset="0"/>
              <a:ea typeface="Times New Roman" panose="02020603050405020304" pitchFamily="18" charset="0"/>
              <a:cs typeface="Calibri" panose="020F0502020204030204" pitchFamily="34" charset="0"/>
            </a:endParaRPr>
          </a:p>
          <a:p>
            <a:pPr marL="342900" indent="-342900">
              <a:lnSpc>
                <a:spcPct val="105000"/>
              </a:lnSpc>
              <a:buFont typeface="Symbol" pitchFamily="2" charset="2"/>
              <a:buChar char=""/>
            </a:pPr>
            <a:r>
              <a:rPr lang="en-GB" sz="1200" kern="0" dirty="0">
                <a:latin typeface="Calibri" panose="020F0502020204030204" pitchFamily="34" charset="0"/>
                <a:ea typeface="Aptos" panose="020B0004020202020204" pitchFamily="34" charset="0"/>
                <a:cs typeface="Calibri" panose="020F0502020204030204" pitchFamily="34" charset="0"/>
              </a:rPr>
              <a:t>Details for the </a:t>
            </a:r>
            <a:r>
              <a:rPr lang="en-GB" sz="1200" kern="0" dirty="0">
                <a:effectLst/>
                <a:latin typeface="Calibri" panose="020F0502020204030204" pitchFamily="34" charset="0"/>
                <a:ea typeface="Aptos" panose="020B0004020202020204" pitchFamily="34" charset="0"/>
                <a:cs typeface="Calibri" panose="020F0502020204030204" pitchFamily="34" charset="0"/>
              </a:rPr>
              <a:t>BedSafe and banned scheme have been passed on whilst</a:t>
            </a:r>
            <a:r>
              <a:rPr lang="en-GB" sz="1200" kern="0" dirty="0">
                <a:latin typeface="Calibri" panose="020F0502020204030204" pitchFamily="34" charset="0"/>
                <a:ea typeface="Aptos" panose="020B0004020202020204" pitchFamily="34" charset="0"/>
                <a:cs typeface="Calibri" panose="020F0502020204030204" pitchFamily="34" charset="0"/>
              </a:rPr>
              <a:t> </a:t>
            </a:r>
            <a:r>
              <a:rPr lang="en-GB" sz="1200" kern="0" dirty="0">
                <a:effectLst/>
                <a:latin typeface="Calibri" panose="020F0502020204030204" pitchFamily="34" charset="0"/>
                <a:ea typeface="Aptos" panose="020B0004020202020204" pitchFamily="34" charset="0"/>
                <a:cs typeface="Calibri" panose="020F0502020204030204" pitchFamily="34" charset="0"/>
              </a:rPr>
              <a:t>secretariate services for meetings, protocols and insurance contact details have yet to be </a:t>
            </a:r>
            <a:r>
              <a:rPr lang="en-GB" sz="1200" kern="0" dirty="0">
                <a:latin typeface="Calibri" panose="020F0502020204030204" pitchFamily="34" charset="0"/>
                <a:ea typeface="Aptos" panose="020B0004020202020204" pitchFamily="34" charset="0"/>
                <a:cs typeface="Calibri" panose="020F0502020204030204" pitchFamily="34" charset="0"/>
              </a:rPr>
              <a:t>confirmed.</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5000"/>
              </a:lnSpc>
              <a:buFont typeface="Symbol" pitchFamily="2" charset="2"/>
              <a:buChar char=""/>
            </a:pP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2358898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319401-6775-FA54-5837-9562A01B0D0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2E0D4DC0-DED8-6929-06D4-CA3223DDBCF5}"/>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3FD9790C-C542-5659-9F11-05932FED64BE}"/>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20282432-1774-1EAB-7AFC-7E1E3E552344}"/>
              </a:ext>
            </a:extLst>
          </p:cNvPr>
          <p:cNvSpPr txBox="1"/>
          <p:nvPr/>
        </p:nvSpPr>
        <p:spPr>
          <a:xfrm>
            <a:off x="7862637" y="62484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cs typeface="Calibri"/>
            </a:endParaRPr>
          </a:p>
        </p:txBody>
      </p:sp>
      <p:pic>
        <p:nvPicPr>
          <p:cNvPr id="2" name="Picture 1" descr="A blue square with a heart and a black background&#10;&#10;Description automatically generated">
            <a:extLst>
              <a:ext uri="{FF2B5EF4-FFF2-40B4-BE49-F238E27FC236}">
                <a16:creationId xmlns:a16="http://schemas.microsoft.com/office/drawing/2014/main" id="{0FE12017-F111-98CA-0F08-12BC73F5AD0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E87E3E76-7926-9D79-F75A-10890B735135}"/>
              </a:ext>
            </a:extLst>
          </p:cNvPr>
          <p:cNvSpPr>
            <a:spLocks noGrp="1"/>
          </p:cNvSpPr>
          <p:nvPr>
            <p:ph type="title"/>
          </p:nvPr>
        </p:nvSpPr>
        <p:spPr>
          <a:xfrm>
            <a:off x="778580" y="288859"/>
            <a:ext cx="10515600" cy="1325563"/>
          </a:xfrm>
          <a:ln w="28575">
            <a:noFill/>
          </a:ln>
        </p:spPr>
        <p:txBody>
          <a:bodyPr>
            <a:normAutofit/>
          </a:bodyPr>
          <a:lstStyle/>
          <a:p>
            <a:r>
              <a:rPr lang="en-GB" sz="4000" dirty="0" err="1">
                <a:solidFill>
                  <a:schemeClr val="bg1"/>
                </a:solidFill>
                <a:ea typeface="+mj-lt"/>
                <a:cs typeface="+mj-lt"/>
              </a:rPr>
              <a:t>BedfordBID</a:t>
            </a:r>
            <a:r>
              <a:rPr lang="en-GB" sz="4000" dirty="0">
                <a:solidFill>
                  <a:schemeClr val="bg1"/>
                </a:solidFill>
                <a:ea typeface="+mj-lt"/>
                <a:cs typeface="+mj-lt"/>
              </a:rPr>
              <a:t> virtual AGM February 2025</a:t>
            </a:r>
            <a:br>
              <a:rPr lang="en-GB" sz="4000" dirty="0">
                <a:solidFill>
                  <a:schemeClr val="bg1"/>
                </a:solidFill>
                <a:ea typeface="+mj-lt"/>
                <a:cs typeface="+mj-lt"/>
              </a:rPr>
            </a:br>
            <a:r>
              <a:rPr lang="en-GB" sz="3600" b="1" dirty="0" err="1">
                <a:solidFill>
                  <a:schemeClr val="bg1"/>
                </a:solidFill>
                <a:ea typeface="+mj-lt"/>
                <a:cs typeface="+mj-lt"/>
              </a:rPr>
              <a:t>BedfordBID</a:t>
            </a:r>
            <a:r>
              <a:rPr lang="en-GB" sz="3600" b="1" dirty="0">
                <a:solidFill>
                  <a:schemeClr val="bg1"/>
                </a:solidFill>
                <a:ea typeface="+mj-lt"/>
                <a:cs typeface="+mj-lt"/>
              </a:rPr>
              <a:t> closure 31</a:t>
            </a:r>
            <a:r>
              <a:rPr lang="en-GB" sz="3600" b="1" baseline="30000" dirty="0">
                <a:solidFill>
                  <a:schemeClr val="bg1"/>
                </a:solidFill>
                <a:ea typeface="+mj-lt"/>
                <a:cs typeface="+mj-lt"/>
              </a:rPr>
              <a:t>st</a:t>
            </a:r>
            <a:r>
              <a:rPr lang="en-GB" sz="3600" b="1" dirty="0">
                <a:solidFill>
                  <a:schemeClr val="bg1"/>
                </a:solidFill>
                <a:ea typeface="+mj-lt"/>
                <a:cs typeface="+mj-lt"/>
              </a:rPr>
              <a:t> March 2025</a:t>
            </a:r>
            <a:endParaRPr lang="en-GB" sz="3600" b="1" dirty="0">
              <a:solidFill>
                <a:schemeClr val="bg1"/>
              </a:solidFill>
              <a:cs typeface="Calibri Light"/>
            </a:endParaRPr>
          </a:p>
        </p:txBody>
      </p:sp>
      <p:sp>
        <p:nvSpPr>
          <p:cNvPr id="14" name="TextBox 13">
            <a:extLst>
              <a:ext uri="{FF2B5EF4-FFF2-40B4-BE49-F238E27FC236}">
                <a16:creationId xmlns:a16="http://schemas.microsoft.com/office/drawing/2014/main" id="{04AA078B-99E6-7518-990B-90466FB9F6C0}"/>
              </a:ext>
            </a:extLst>
          </p:cNvPr>
          <p:cNvSpPr txBox="1"/>
          <p:nvPr/>
        </p:nvSpPr>
        <p:spPr>
          <a:xfrm>
            <a:off x="8930209" y="2554283"/>
            <a:ext cx="3169131" cy="278346"/>
          </a:xfrm>
          <a:prstGeom prst="rect">
            <a:avLst/>
          </a:prstGeom>
          <a:noFill/>
        </p:spPr>
        <p:txBody>
          <a:bodyPr wrap="square" rtlCol="0">
            <a:spAutoFit/>
          </a:bodyPr>
          <a:lstStyle/>
          <a:p>
            <a:pPr marL="342900" lvl="0" indent="-342900">
              <a:lnSpc>
                <a:spcPct val="105000"/>
              </a:lnSpc>
              <a:spcAft>
                <a:spcPts val="800"/>
              </a:spcAft>
              <a:buFont typeface="Symbol" pitchFamily="2" charset="2"/>
              <a:buChar char=""/>
            </a:pP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F9C58A3-7DEC-F75A-5297-62D02F672E07}"/>
              </a:ext>
            </a:extLst>
          </p:cNvPr>
          <p:cNvSpPr txBox="1"/>
          <p:nvPr/>
        </p:nvSpPr>
        <p:spPr>
          <a:xfrm>
            <a:off x="778580" y="2615875"/>
            <a:ext cx="3939724" cy="4222951"/>
          </a:xfrm>
          <a:prstGeom prst="rect">
            <a:avLst/>
          </a:prstGeom>
          <a:noFill/>
        </p:spPr>
        <p:txBody>
          <a:bodyPr wrap="square" rtlCol="0">
            <a:spAutoFit/>
          </a:bodyPr>
          <a:lstStyle/>
          <a:p>
            <a:pPr lvl="0">
              <a:lnSpc>
                <a:spcPct val="105000"/>
              </a:lnSpc>
            </a:pPr>
            <a:r>
              <a:rPr kumimoji="0" lang="en-GB" sz="1600" b="0" i="0" u="none" strike="noStrike" kern="0" cap="none" spc="0" normalizeH="0" baseline="0" noProof="0" dirty="0">
                <a:ln>
                  <a:noFill/>
                </a:ln>
                <a:solidFill>
                  <a:srgbClr val="489FD8"/>
                </a:solidFill>
                <a:effectLst/>
                <a:uLnTx/>
                <a:uFillTx/>
                <a:latin typeface="Calibri" panose="020F0502020204030204" pitchFamily="34" charset="0"/>
                <a:ea typeface="Times New Roman" panose="02020603050405020304" pitchFamily="18" charset="0"/>
                <a:cs typeface="Calibri" panose="020F0502020204030204" pitchFamily="34" charset="0"/>
              </a:rPr>
              <a:t>BID key services as required continued …</a:t>
            </a:r>
            <a:endParaRPr lang="en-GB" sz="1200" kern="0" dirty="0">
              <a:latin typeface="Calibri" panose="020F0502020204030204" pitchFamily="34" charset="0"/>
              <a:ea typeface="Aptos" panose="020B0004020202020204" pitchFamily="34" charset="0"/>
              <a:cs typeface="Calibri" panose="020F0502020204030204" pitchFamily="34" charset="0"/>
            </a:endParaRPr>
          </a:p>
          <a:p>
            <a:pPr lvl="0">
              <a:lnSpc>
                <a:spcPct val="105000"/>
              </a:lnSpc>
            </a:pPr>
            <a:endParaRPr lang="en-GB" sz="1200" kern="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5000"/>
              </a:lnSpc>
              <a:buFont typeface="Symbol" pitchFamily="2" charset="2"/>
              <a:buChar char=""/>
            </a:pPr>
            <a:endParaRPr lang="en-GB" sz="1200" kern="0" dirty="0">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5000"/>
              </a:lnSpc>
              <a:buFont typeface="Symbol" pitchFamily="2" charset="2"/>
              <a:buChar char=""/>
            </a:pPr>
            <a:endParaRPr lang="en-GB" sz="1200" kern="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5000"/>
              </a:lnSpc>
              <a:buFont typeface="Symbol" pitchFamily="2" charset="2"/>
              <a:buChar char=""/>
            </a:pPr>
            <a:r>
              <a:rPr lang="en-GB" sz="1200" kern="0" dirty="0">
                <a:effectLst/>
                <a:latin typeface="Calibri" panose="020F0502020204030204" pitchFamily="34" charset="0"/>
                <a:ea typeface="Aptos" panose="020B0004020202020204" pitchFamily="34" charset="0"/>
                <a:cs typeface="Calibri" panose="020F0502020204030204" pitchFamily="34" charset="0"/>
              </a:rPr>
              <a:t>The BedfordBID night team and taxi marshals contract will terminate as of 31/03/2025.  This was contracted-out to a local company.</a:t>
            </a:r>
            <a:br>
              <a:rPr lang="en-GB" sz="1200" kern="0" dirty="0">
                <a:effectLst/>
                <a:latin typeface="Calibri" panose="020F0502020204030204" pitchFamily="34" charset="0"/>
                <a:ea typeface="Aptos" panose="020B0004020202020204" pitchFamily="34" charset="0"/>
                <a:cs typeface="Calibri" panose="020F0502020204030204" pitchFamily="34" charset="0"/>
              </a:rPr>
            </a:br>
            <a:endParaRPr lang="en-GB" sz="1200" kern="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5000"/>
              </a:lnSpc>
              <a:buFont typeface="Symbol" pitchFamily="2" charset="2"/>
              <a:buChar char=""/>
            </a:pPr>
            <a:r>
              <a:rPr lang="en-GB" sz="1200" kern="100" dirty="0">
                <a:effectLst/>
                <a:latin typeface="Calibri" panose="020F0502020204030204" pitchFamily="34" charset="0"/>
                <a:ea typeface="Times New Roman" panose="02020603050405020304" pitchFamily="18" charset="0"/>
                <a:cs typeface="Calibri" panose="020F0502020204030204" pitchFamily="34" charset="0"/>
              </a:rPr>
              <a:t>Love Bedford website and social media platforms - Dream Digital  (DD) will retain the intellectual property rights for the CRM, codebase and REST API and reserve the right to develop the platform further.</a:t>
            </a:r>
          </a:p>
          <a:p>
            <a:pPr marL="342900" lvl="0" indent="-342900">
              <a:lnSpc>
                <a:spcPct val="105000"/>
              </a:lnSpc>
              <a:buFont typeface="Symbol" pitchFamily="2" charset="2"/>
              <a:buChar char=""/>
            </a:pPr>
            <a:endParaRPr lang="en-GB" sz="1200" kern="100" dirty="0">
              <a:latin typeface="Calibri" panose="020F0502020204030204" pitchFamily="34" charset="0"/>
              <a:ea typeface="Times New Roman" panose="02020603050405020304" pitchFamily="18" charset="0"/>
              <a:cs typeface="Calibri" panose="020F0502020204030204" pitchFamily="34" charset="0"/>
            </a:endParaRPr>
          </a:p>
          <a:p>
            <a:pPr marL="342900" lvl="0" indent="-342900">
              <a:lnSpc>
                <a:spcPct val="105000"/>
              </a:lnSpc>
              <a:buFont typeface="Symbol" pitchFamily="2" charset="2"/>
              <a:buChar char=""/>
            </a:pPr>
            <a:r>
              <a:rPr lang="en-GB" sz="1200" kern="100" dirty="0">
                <a:effectLst/>
                <a:latin typeface="Calibri" panose="020F0502020204030204" pitchFamily="34" charset="0"/>
                <a:ea typeface="Times New Roman" panose="02020603050405020304" pitchFamily="18" charset="0"/>
                <a:cs typeface="Calibri" panose="020F0502020204030204" pitchFamily="34" charset="0"/>
              </a:rPr>
              <a:t> This will enable DD to maintain the integrity &amp; security of the platform going forward.  All content and images were owned by or licensed to The BedfordBID Company Ltd and used with permissions.</a:t>
            </a: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Times New Roman" panose="02020603050405020304" pitchFamily="18" charset="0"/>
                <a:cs typeface="Calibri" panose="020F0502020204030204" pitchFamily="34" charset="0"/>
              </a:rPr>
              <a:t> Unauthorized copying, reproduction, or distribution is strictly prohibited. </a:t>
            </a:r>
            <a:endParaRPr lang="en-GB" sz="1200" kern="100" dirty="0">
              <a:effectLst/>
              <a:latin typeface="Calibri" panose="020F0502020204030204" pitchFamily="34" charset="0"/>
              <a:ea typeface="Times New Roman" panose="02020603050405020304" pitchFamily="18" charset="0"/>
              <a:cs typeface="Calibri" panose="020F0502020204030204" pitchFamily="34" charset="0"/>
            </a:endParaRPr>
          </a:p>
          <a:p>
            <a:pPr lvl="0">
              <a:lnSpc>
                <a:spcPct val="105000"/>
              </a:lnSpc>
            </a:pPr>
            <a:endParaRPr lang="en-GB" sz="1200" kern="100" dirty="0">
              <a:latin typeface="Calibri" panose="020F0502020204030204" pitchFamily="34" charset="0"/>
              <a:ea typeface="Aptos" panose="020B0004020202020204" pitchFamily="34" charset="0"/>
              <a:cs typeface="Calibri" panose="020F0502020204030204" pitchFamily="34" charset="0"/>
            </a:endParaRPr>
          </a:p>
          <a:p>
            <a:pPr lvl="0">
              <a:lnSpc>
                <a:spcPct val="105000"/>
              </a:lnSpc>
            </a:pP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62592A7F-0BFD-31EE-FFBF-BC7297A0981A}"/>
              </a:ext>
            </a:extLst>
          </p:cNvPr>
          <p:cNvSpPr txBox="1"/>
          <p:nvPr/>
        </p:nvSpPr>
        <p:spPr>
          <a:xfrm>
            <a:off x="5170760" y="2678642"/>
            <a:ext cx="4105320" cy="3964419"/>
          </a:xfrm>
          <a:prstGeom prst="rect">
            <a:avLst/>
          </a:prstGeom>
          <a:noFill/>
        </p:spPr>
        <p:txBody>
          <a:bodyPr wrap="square" rtlCol="0">
            <a:spAutoFit/>
          </a:bodyPr>
          <a:lstStyle/>
          <a:p>
            <a:pPr marL="357188" lvl="1">
              <a:lnSpc>
                <a:spcPct val="105000"/>
              </a:lnSpc>
            </a:pPr>
            <a:r>
              <a:rPr lang="en-GB" sz="1200" kern="100" dirty="0">
                <a:effectLst/>
                <a:latin typeface="Calibri" panose="020F0502020204030204" pitchFamily="34" charset="0"/>
                <a:ea typeface="Times New Roman" panose="02020603050405020304" pitchFamily="18" charset="0"/>
                <a:cs typeface="Calibri" panose="020F0502020204030204" pitchFamily="34" charset="0"/>
              </a:rPr>
              <a:t>A new logo and brand refresh will be necessary as it references the BID etc, but DD have the skills to complete this in-house.  </a:t>
            </a:r>
          </a:p>
          <a:p>
            <a:pPr marL="357188" lvl="1">
              <a:lnSpc>
                <a:spcPct val="105000"/>
              </a:lnSpc>
            </a:pPr>
            <a:endParaRPr lang="en-GB" sz="1200" kern="100" dirty="0">
              <a:latin typeface="Calibri" panose="020F0502020204030204" pitchFamily="34" charset="0"/>
              <a:ea typeface="Times New Roman" panose="02020603050405020304" pitchFamily="18" charset="0"/>
              <a:cs typeface="Calibri" panose="020F0502020204030204" pitchFamily="34" charset="0"/>
            </a:endParaRPr>
          </a:p>
          <a:p>
            <a:pPr marL="357188" lvl="1">
              <a:lnSpc>
                <a:spcPct val="105000"/>
              </a:lnSpc>
            </a:pPr>
            <a:r>
              <a:rPr lang="en-GB" sz="1200" kern="100" dirty="0">
                <a:effectLst/>
                <a:latin typeface="Calibri" panose="020F0502020204030204" pitchFamily="34" charset="0"/>
                <a:ea typeface="Times New Roman" panose="02020603050405020304" pitchFamily="18" charset="0"/>
                <a:cs typeface="Calibri" panose="020F0502020204030204" pitchFamily="34" charset="0"/>
              </a:rPr>
              <a:t>There will be some final BID content temporarily (About BedfordBID</a:t>
            </a:r>
            <a:r>
              <a:rPr lang="en-GB" sz="1200" kern="100" dirty="0">
                <a:latin typeface="Calibri" panose="020F0502020204030204" pitchFamily="34" charset="0"/>
                <a:ea typeface="Times New Roman" panose="02020603050405020304" pitchFamily="18" charset="0"/>
                <a:cs typeface="Calibri" panose="020F0502020204030204" pitchFamily="34" charset="0"/>
              </a:rPr>
              <a:t> </a:t>
            </a:r>
            <a:r>
              <a:rPr lang="en-GB" sz="1200" kern="100" dirty="0">
                <a:effectLst/>
                <a:latin typeface="Calibri" panose="020F0502020204030204" pitchFamily="34" charset="0"/>
                <a:ea typeface="Times New Roman" panose="02020603050405020304" pitchFamily="18" charset="0"/>
                <a:cs typeface="Calibri" panose="020F0502020204030204" pitchFamily="34" charset="0"/>
              </a:rPr>
              <a:t>documents etc) for final transparency of BID closure which will all then be removed from the site in due course, so it simply promotes Bedford, events and its businesses. </a:t>
            </a:r>
          </a:p>
          <a:p>
            <a:pPr marL="357188" lvl="1">
              <a:lnSpc>
                <a:spcPct val="105000"/>
              </a:lnSpc>
            </a:pPr>
            <a:endParaRPr lang="en-GB" sz="1200" kern="100" dirty="0">
              <a:latin typeface="Calibri" panose="020F0502020204030204" pitchFamily="34" charset="0"/>
              <a:ea typeface="Times New Roman" panose="02020603050405020304" pitchFamily="18" charset="0"/>
              <a:cs typeface="Calibri" panose="020F0502020204030204" pitchFamily="34" charset="0"/>
            </a:endParaRPr>
          </a:p>
          <a:p>
            <a:pPr marL="357188" lvl="1">
              <a:lnSpc>
                <a:spcPct val="105000"/>
              </a:lnSpc>
            </a:pPr>
            <a:r>
              <a:rPr lang="en-GB" sz="1200" kern="100" dirty="0">
                <a:effectLst/>
                <a:latin typeface="Calibri" panose="020F0502020204030204" pitchFamily="34" charset="0"/>
                <a:ea typeface="Times New Roman" panose="02020603050405020304" pitchFamily="18" charset="0"/>
                <a:cs typeface="Calibri" panose="020F0502020204030204" pitchFamily="34" charset="0"/>
              </a:rPr>
              <a:t>Given visitor numbers, it makes sense though to retain the existing brand and businesses can liaise with DD direct for future promotional content.  </a:t>
            </a:r>
            <a:br>
              <a:rPr lang="en-GB" sz="1200" kern="100" dirty="0">
                <a:effectLst/>
                <a:latin typeface="Calibri" panose="020F0502020204030204" pitchFamily="34" charset="0"/>
                <a:ea typeface="Times New Roman" panose="02020603050405020304" pitchFamily="18" charset="0"/>
                <a:cs typeface="Calibri" panose="020F0502020204030204" pitchFamily="34" charset="0"/>
              </a:rPr>
            </a:b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5000"/>
              </a:lnSpc>
              <a:buFont typeface="Symbol" pitchFamily="2" charset="2"/>
              <a:buChar char=""/>
            </a:pPr>
            <a:r>
              <a:rPr lang="en-GB" sz="1200" kern="100" dirty="0">
                <a:effectLst/>
                <a:latin typeface="Calibri" panose="020F0502020204030204" pitchFamily="34" charset="0"/>
                <a:ea typeface="Aptos" panose="020B0004020202020204" pitchFamily="34" charset="0"/>
                <a:cs typeface="Calibri" panose="020F0502020204030204" pitchFamily="34" charset="0"/>
              </a:rPr>
              <a:t>The arrangement with DD encompasses taking over not only the website, but also the associated social media channels and Mailchimp account. This approach will enable DD to provide a consistent and holistic brand approach across all platforms, eliminating any mixed messaging.  </a:t>
            </a:r>
          </a:p>
        </p:txBody>
      </p:sp>
    </p:spTree>
    <p:extLst>
      <p:ext uri="{BB962C8B-B14F-4D97-AF65-F5344CB8AC3E}">
        <p14:creationId xmlns:p14="http://schemas.microsoft.com/office/powerpoint/2010/main" val="1747324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346BE4-43D0-4459-BDC5-74C050F259B7}"/>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4F69F0E1-8A3C-7586-5413-194097708D16}"/>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9" name="Rounded Rectangle 8">
            <a:extLst>
              <a:ext uri="{FF2B5EF4-FFF2-40B4-BE49-F238E27FC236}">
                <a16:creationId xmlns:a16="http://schemas.microsoft.com/office/drawing/2014/main" id="{FFF0FE78-05BB-6998-4901-564CA803E41A}"/>
              </a:ext>
            </a:extLst>
          </p:cNvPr>
          <p:cNvSpPr/>
          <p:nvPr/>
        </p:nvSpPr>
        <p:spPr>
          <a:xfrm>
            <a:off x="8179265" y="2751589"/>
            <a:ext cx="3330429" cy="3422708"/>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AC17E483-1712-3002-5E82-07286C26D9A8}"/>
              </a:ext>
            </a:extLst>
          </p:cNvPr>
          <p:cNvSpPr/>
          <p:nvPr/>
        </p:nvSpPr>
        <p:spPr>
          <a:xfrm>
            <a:off x="1" y="-9845"/>
            <a:ext cx="12192000" cy="2176169"/>
          </a:xfrm>
          <a:prstGeom prst="rect">
            <a:avLst/>
          </a:prstGeom>
          <a:gradFill>
            <a:gsLst>
              <a:gs pos="100000">
                <a:srgbClr val="153D50"/>
              </a:gs>
              <a:gs pos="0">
                <a:srgbClr val="137CB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EF7A9C92-EA7F-AC0F-8EDB-711FEC385F06}"/>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3600" b="1" dirty="0">
                <a:solidFill>
                  <a:schemeClr val="bg1"/>
                </a:solidFill>
                <a:ea typeface="+mj-lt"/>
                <a:cs typeface="+mj-lt"/>
              </a:rPr>
              <a:t>2023/24 Annual Review document recap</a:t>
            </a:r>
            <a:endParaRPr lang="en-GB" sz="3600" b="1" dirty="0">
              <a:solidFill>
                <a:schemeClr val="bg1"/>
              </a:solidFill>
              <a:cs typeface="Calibri Light"/>
            </a:endParaRPr>
          </a:p>
        </p:txBody>
      </p:sp>
      <p:pic>
        <p:nvPicPr>
          <p:cNvPr id="6" name="Picture 5" descr="A blue square with a heart and a black background&#10;&#10;Description automatically generated">
            <a:extLst>
              <a:ext uri="{FF2B5EF4-FFF2-40B4-BE49-F238E27FC236}">
                <a16:creationId xmlns:a16="http://schemas.microsoft.com/office/drawing/2014/main" id="{B2DC01FA-D466-40B2-0587-3579CC2EDAD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2" name="TextBox 1">
            <a:extLst>
              <a:ext uri="{FF2B5EF4-FFF2-40B4-BE49-F238E27FC236}">
                <a16:creationId xmlns:a16="http://schemas.microsoft.com/office/drawing/2014/main" id="{BE05AEAE-9EB3-9E2E-3F0D-1036FF656B9B}"/>
              </a:ext>
            </a:extLst>
          </p:cNvPr>
          <p:cNvSpPr txBox="1"/>
          <p:nvPr/>
        </p:nvSpPr>
        <p:spPr>
          <a:xfrm>
            <a:off x="8804988" y="4102122"/>
            <a:ext cx="2258008" cy="646331"/>
          </a:xfrm>
          <a:prstGeom prst="rect">
            <a:avLst/>
          </a:prstGeom>
          <a:noFill/>
        </p:spPr>
        <p:txBody>
          <a:bodyPr wrap="square" rtlCol="0">
            <a:spAutoFit/>
          </a:bodyPr>
          <a:lstStyle/>
          <a:p>
            <a:r>
              <a:rPr lang="en-US" b="1" dirty="0">
                <a:solidFill>
                  <a:srgbClr val="489FD8"/>
                </a:solidFill>
              </a:rPr>
              <a:t>BedfordBID  agreed aims and themes. </a:t>
            </a:r>
          </a:p>
        </p:txBody>
      </p:sp>
      <p:pic>
        <p:nvPicPr>
          <p:cNvPr id="7" name="Picture 6" descr="A brochure with people walking on a street&#10;&#10;AI-generated content may be incorrect.">
            <a:extLst>
              <a:ext uri="{FF2B5EF4-FFF2-40B4-BE49-F238E27FC236}">
                <a16:creationId xmlns:a16="http://schemas.microsoft.com/office/drawing/2014/main" id="{26AD4C76-C70E-1C20-3FF1-4339817C7D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93" y="1720803"/>
            <a:ext cx="6855733" cy="4852784"/>
          </a:xfrm>
          <a:prstGeom prst="rect">
            <a:avLst/>
          </a:prstGeom>
          <a:effectLst>
            <a:outerShdw blurRad="50800" dist="38100" dir="2700000" algn="tl" rotWithShape="0">
              <a:prstClr val="black">
                <a:alpha val="40000"/>
              </a:prstClr>
            </a:outerShdw>
          </a:effectLst>
        </p:spPr>
      </p:pic>
      <p:pic>
        <p:nvPicPr>
          <p:cNvPr id="11" name="Picture 10">
            <a:extLst>
              <a:ext uri="{FF2B5EF4-FFF2-40B4-BE49-F238E27FC236}">
                <a16:creationId xmlns:a16="http://schemas.microsoft.com/office/drawing/2014/main" id="{A81E7D84-48D7-AD2F-255F-79CA2F8ADDE0}"/>
              </a:ext>
            </a:extLst>
          </p:cNvPr>
          <p:cNvPicPr>
            <a:picLocks noChangeAspect="1"/>
          </p:cNvPicPr>
          <p:nvPr/>
        </p:nvPicPr>
        <p:blipFill>
          <a:blip r:embed="rId5"/>
          <a:stretch>
            <a:fillRect/>
          </a:stretch>
        </p:blipFill>
        <p:spPr>
          <a:xfrm>
            <a:off x="10771697" y="5447543"/>
            <a:ext cx="1420302" cy="1420302"/>
          </a:xfrm>
          <a:prstGeom prst="rect">
            <a:avLst/>
          </a:prstGeom>
        </p:spPr>
      </p:pic>
    </p:spTree>
    <p:extLst>
      <p:ext uri="{BB962C8B-B14F-4D97-AF65-F5344CB8AC3E}">
        <p14:creationId xmlns:p14="http://schemas.microsoft.com/office/powerpoint/2010/main" val="59821629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7C525D-39F4-9593-13A6-0F1937B0D776}"/>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7C05C6C4-363F-921F-5325-45FFA026AFF4}"/>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6AE9A3B8-7931-F9F9-DBED-B704922CB3CB}"/>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ED6140E1-AA86-D4A5-9F6F-0DD8C4430C9C}"/>
              </a:ext>
            </a:extLst>
          </p:cNvPr>
          <p:cNvSpPr txBox="1"/>
          <p:nvPr/>
        </p:nvSpPr>
        <p:spPr>
          <a:xfrm>
            <a:off x="7862637" y="62484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cs typeface="Calibri"/>
            </a:endParaRPr>
          </a:p>
        </p:txBody>
      </p:sp>
      <p:pic>
        <p:nvPicPr>
          <p:cNvPr id="2" name="Picture 1" descr="A blue square with a heart and a black background&#10;&#10;Description automatically generated">
            <a:extLst>
              <a:ext uri="{FF2B5EF4-FFF2-40B4-BE49-F238E27FC236}">
                <a16:creationId xmlns:a16="http://schemas.microsoft.com/office/drawing/2014/main" id="{4B734FF7-AAAD-77D7-E688-740E8418BB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14" name="TextBox 13">
            <a:extLst>
              <a:ext uri="{FF2B5EF4-FFF2-40B4-BE49-F238E27FC236}">
                <a16:creationId xmlns:a16="http://schemas.microsoft.com/office/drawing/2014/main" id="{BA19F799-77CD-B4C9-437A-8FE94E7DF4B0}"/>
              </a:ext>
            </a:extLst>
          </p:cNvPr>
          <p:cNvSpPr txBox="1"/>
          <p:nvPr/>
        </p:nvSpPr>
        <p:spPr>
          <a:xfrm>
            <a:off x="8930209" y="2554283"/>
            <a:ext cx="3169131" cy="278346"/>
          </a:xfrm>
          <a:prstGeom prst="rect">
            <a:avLst/>
          </a:prstGeom>
          <a:noFill/>
        </p:spPr>
        <p:txBody>
          <a:bodyPr wrap="square" rtlCol="0">
            <a:spAutoFit/>
          </a:bodyPr>
          <a:lstStyle/>
          <a:p>
            <a:pPr marL="342900" lvl="0" indent="-342900">
              <a:lnSpc>
                <a:spcPct val="105000"/>
              </a:lnSpc>
              <a:spcAft>
                <a:spcPts val="800"/>
              </a:spcAft>
              <a:buFont typeface="Symbol" pitchFamily="2" charset="2"/>
              <a:buChar char=""/>
            </a:pP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40FAC948-25F4-2F30-CDB7-B7A5C8AD0099}"/>
              </a:ext>
            </a:extLst>
          </p:cNvPr>
          <p:cNvSpPr txBox="1"/>
          <p:nvPr/>
        </p:nvSpPr>
        <p:spPr>
          <a:xfrm>
            <a:off x="778580" y="2615875"/>
            <a:ext cx="3939724" cy="3845861"/>
          </a:xfrm>
          <a:prstGeom prst="rect">
            <a:avLst/>
          </a:prstGeom>
          <a:noFill/>
        </p:spPr>
        <p:txBody>
          <a:bodyPr wrap="square" rtlCol="0">
            <a:spAutoFit/>
          </a:bodyPr>
          <a:lstStyle/>
          <a:p>
            <a:pPr marL="342900" lvl="0" indent="-342900">
              <a:lnSpc>
                <a:spcPct val="107000"/>
              </a:lnSpc>
              <a:spcAft>
                <a:spcPts val="800"/>
              </a:spcAft>
              <a:buFont typeface="Symbol" panose="05050102010706020507" pitchFamily="18" charset="2"/>
              <a:buChar char=""/>
            </a:pPr>
            <a:r>
              <a:rPr lang="en-GB" sz="1200" kern="0" dirty="0">
                <a:effectLst/>
                <a:latin typeface="Calibri" panose="020F0502020204030204" pitchFamily="34" charset="0"/>
                <a:ea typeface="Aptos" panose="020B0004020202020204" pitchFamily="34" charset="0"/>
                <a:cs typeface="Calibri" panose="020F0502020204030204" pitchFamily="34" charset="0"/>
              </a:rPr>
              <a:t>The 2023/24 accounts highlights a</a:t>
            </a:r>
            <a:r>
              <a:rPr lang="en-GB" sz="1200" kern="0" dirty="0">
                <a:effectLst/>
                <a:latin typeface="Calibri" panose="020F0502020204030204" pitchFamily="34" charset="0"/>
                <a:ea typeface="Times New Roman" panose="02020603050405020304" pitchFamily="18" charset="0"/>
                <a:cs typeface="Calibri" panose="020F0502020204030204" pitchFamily="34" charset="0"/>
              </a:rPr>
              <a:t> statement of income and retained earnings which showed a reduction which is primarily due to the lower BID levy yield income and an increase in cost of sales, specifically Improving the Visitor Experience.</a:t>
            </a:r>
          </a:p>
          <a:p>
            <a:pPr marL="342900" indent="-342900">
              <a:lnSpc>
                <a:spcPct val="107000"/>
              </a:lnSpc>
              <a:spcAft>
                <a:spcPts val="800"/>
              </a:spcAft>
              <a:buFont typeface="Symbol" panose="05050102010706020507" pitchFamily="18" charset="2"/>
              <a:buChar char=""/>
            </a:pPr>
            <a:r>
              <a:rPr lang="en-GB" sz="1200" kern="0" dirty="0">
                <a:effectLst/>
                <a:latin typeface="Calibri" panose="020F0502020204030204" pitchFamily="34" charset="0"/>
                <a:ea typeface="Aptos" panose="020B0004020202020204" pitchFamily="34" charset="0"/>
                <a:cs typeface="Calibri" panose="020F0502020204030204" pitchFamily="34" charset="0"/>
              </a:rPr>
              <a:t>The </a:t>
            </a:r>
            <a:r>
              <a:rPr lang="en-GB" sz="1200" kern="0" dirty="0">
                <a:latin typeface="Calibri" panose="020F0502020204030204" pitchFamily="34" charset="0"/>
                <a:ea typeface="Aptos" panose="020B0004020202020204" pitchFamily="34" charset="0"/>
                <a:cs typeface="Calibri" panose="020F0502020204030204" pitchFamily="34" charset="0"/>
              </a:rPr>
              <a:t>BID Company </a:t>
            </a:r>
            <a:r>
              <a:rPr lang="en-GB" sz="1200" kern="0" dirty="0">
                <a:effectLst/>
                <a:latin typeface="Calibri" panose="020F0502020204030204" pitchFamily="34" charset="0"/>
                <a:ea typeface="Aptos" panose="020B0004020202020204" pitchFamily="34" charset="0"/>
                <a:cs typeface="Calibri" panose="020F0502020204030204" pitchFamily="34" charset="0"/>
              </a:rPr>
              <a:t>can only spend what we have got. The Company has been using existing reserves to fund 2024/24 activity/honour voucher redemptions etc, whilst the Council retains unspent levies collected and </a:t>
            </a:r>
            <a:r>
              <a:rPr lang="en-GB" sz="1200" kern="0" dirty="0">
                <a:latin typeface="Calibri" panose="020F0502020204030204" pitchFamily="34" charset="0"/>
                <a:ea typeface="Aptos" panose="020B0004020202020204" pitchFamily="34" charset="0"/>
                <a:cs typeface="Calibri" panose="020F0502020204030204" pitchFamily="34" charset="0"/>
              </a:rPr>
              <a:t>held </a:t>
            </a:r>
            <a:r>
              <a:rPr lang="en-GB" sz="1200" kern="0" dirty="0">
                <a:effectLst/>
                <a:latin typeface="Calibri" panose="020F0502020204030204" pitchFamily="34" charset="0"/>
                <a:ea typeface="Aptos" panose="020B0004020202020204" pitchFamily="34" charset="0"/>
                <a:cs typeface="Calibri" panose="020F0502020204030204" pitchFamily="34" charset="0"/>
              </a:rPr>
              <a:t>in their separate BID Revenue Account.</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marL="342900" lvl="0" indent="-342900">
              <a:lnSpc>
                <a:spcPct val="107000"/>
              </a:lnSpc>
              <a:buFont typeface="Symbol" panose="05050102010706020507" pitchFamily="18" charset="2"/>
              <a:buChar char=""/>
            </a:pPr>
            <a:r>
              <a:rPr lang="en-GB" sz="1200" kern="0" dirty="0">
                <a:effectLst/>
                <a:latin typeface="Calibri" panose="020F0502020204030204" pitchFamily="34" charset="0"/>
                <a:ea typeface="Aptos" panose="020B0004020202020204" pitchFamily="34" charset="0"/>
                <a:cs typeface="Calibri" panose="020F0502020204030204" pitchFamily="34" charset="0"/>
              </a:rPr>
              <a:t>Since the results of the unsuccessful ballot were declared in October 2024, the BID team have been dealing with the Company closure as well as continuing to operate a normal year of activity and processing costs for 2024/25.  </a:t>
            </a:r>
            <a:r>
              <a:rPr lang="en-GB" sz="1200" kern="0" dirty="0">
                <a:latin typeface="Calibri" panose="020F0502020204030204" pitchFamily="34" charset="0"/>
                <a:ea typeface="Aptos" panose="020B0004020202020204" pitchFamily="34" charset="0"/>
                <a:cs typeface="Calibri" panose="020F0502020204030204" pitchFamily="34" charset="0"/>
              </a:rPr>
              <a:t>A</a:t>
            </a:r>
            <a:r>
              <a:rPr lang="en-GB" sz="1200" kern="0" dirty="0">
                <a:effectLst/>
                <a:latin typeface="Calibri" panose="020F0502020204030204" pitchFamily="34" charset="0"/>
                <a:ea typeface="Aptos" panose="020B0004020202020204" pitchFamily="34" charset="0"/>
                <a:cs typeface="Calibri" panose="020F0502020204030204" pitchFamily="34" charset="0"/>
              </a:rPr>
              <a:t> WIP cash flow forecast for the wind-up is in hand along with draft 2024/25 financial statements.</a:t>
            </a:r>
            <a:br>
              <a:rPr lang="en-GB" sz="1200" kern="0" dirty="0">
                <a:effectLst/>
                <a:latin typeface="Calibri" panose="020F0502020204030204" pitchFamily="34" charset="0"/>
                <a:ea typeface="Aptos" panose="020B0004020202020204" pitchFamily="34" charset="0"/>
                <a:cs typeface="Calibri" panose="020F0502020204030204" pitchFamily="34" charset="0"/>
              </a:rPr>
            </a:b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F119A640-3F78-63D7-E397-3C0F09AE3E02}"/>
              </a:ext>
            </a:extLst>
          </p:cNvPr>
          <p:cNvSpPr txBox="1"/>
          <p:nvPr/>
        </p:nvSpPr>
        <p:spPr>
          <a:xfrm>
            <a:off x="5170760" y="2678642"/>
            <a:ext cx="3817792" cy="2569871"/>
          </a:xfrm>
          <a:prstGeom prst="rect">
            <a:avLst/>
          </a:prstGeom>
          <a:noFill/>
        </p:spPr>
        <p:txBody>
          <a:bodyPr wrap="square" rtlCol="0">
            <a:spAutoFit/>
          </a:bodyPr>
          <a:lstStyle/>
          <a:p>
            <a:pPr marR="0" lvl="0" algn="l" defTabSz="914400" rtl="0" eaLnBrk="1" fontAlgn="auto" latinLnBrk="0" hangingPunct="1">
              <a:lnSpc>
                <a:spcPct val="107000"/>
              </a:lnSpc>
              <a:spcBef>
                <a:spcPts val="0"/>
              </a:spcBef>
              <a:spcAft>
                <a:spcPts val="800"/>
              </a:spcAft>
              <a:buClrTx/>
              <a:buSzTx/>
              <a:tabLst/>
              <a:defRPr/>
            </a:pPr>
            <a:r>
              <a:rPr lang="en-GB" sz="1200" kern="0" dirty="0">
                <a:solidFill>
                  <a:prstClr val="black"/>
                </a:solidFill>
                <a:latin typeface="Calibri" panose="020F0502020204030204" pitchFamily="34" charset="0"/>
                <a:ea typeface="Aptos" panose="020B0004020202020204" pitchFamily="34" charset="0"/>
                <a:cs typeface="Calibri" panose="020F0502020204030204" pitchFamily="34" charset="0"/>
              </a:rPr>
              <a:t>It was hoped to </a:t>
            </a:r>
            <a:r>
              <a:rPr kumimoji="0" lang="en-GB" sz="12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have a process agreed with the Council regarding arrangements for authenticating the full surplus of the BID Revenue Account and method for return/refunding levy payers.  </a:t>
            </a:r>
          </a:p>
          <a:p>
            <a:pPr marR="0" lvl="0" algn="l" defTabSz="914400" rtl="0" eaLnBrk="1" fontAlgn="auto" latinLnBrk="0" hangingPunct="1">
              <a:lnSpc>
                <a:spcPct val="107000"/>
              </a:lnSpc>
              <a:spcBef>
                <a:spcPts val="0"/>
              </a:spcBef>
              <a:spcAft>
                <a:spcPts val="800"/>
              </a:spcAft>
              <a:buClrTx/>
              <a:buSzTx/>
              <a:tabLst/>
              <a:defRPr/>
            </a:pPr>
            <a:endPar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endParaRPr>
          </a:p>
          <a:p>
            <a:pPr marL="357188" lvl="1">
              <a:lnSpc>
                <a:spcPct val="105000"/>
              </a:lnSpc>
            </a:pPr>
            <a:r>
              <a:rPr kumimoji="0" lang="en-GB" sz="1600" b="0" i="0" u="none" strike="noStrike" kern="0" cap="none" spc="0" normalizeH="0" baseline="0" noProof="0" dirty="0">
                <a:ln>
                  <a:noFill/>
                </a:ln>
                <a:solidFill>
                  <a:srgbClr val="489FD8"/>
                </a:solidFill>
                <a:effectLst/>
                <a:uLnTx/>
                <a:uFillTx/>
                <a:latin typeface="Calibri" panose="020F0502020204030204" pitchFamily="34" charset="0"/>
                <a:ea typeface="Times New Roman" panose="02020603050405020304" pitchFamily="18" charset="0"/>
                <a:cs typeface="Calibri" panose="020F0502020204030204" pitchFamily="34" charset="0"/>
              </a:rPr>
              <a:t>A f</a:t>
            </a:r>
            <a:r>
              <a:rPr kumimoji="0" lang="en-GB" sz="1600" b="0" i="0" u="none" strike="noStrike" kern="0" cap="none" spc="0" normalizeH="0" baseline="0" noProof="0" dirty="0">
                <a:ln>
                  <a:noFill/>
                </a:ln>
                <a:solidFill>
                  <a:srgbClr val="489FD8"/>
                </a:solidFill>
                <a:effectLst/>
                <a:uLnTx/>
                <a:uFillTx/>
                <a:latin typeface="Calibri" panose="020F0502020204030204" pitchFamily="34" charset="0"/>
                <a:ea typeface="Aptos" panose="020B0004020202020204" pitchFamily="34" charset="0"/>
                <a:cs typeface="Calibri" panose="020F0502020204030204" pitchFamily="34" charset="0"/>
              </a:rPr>
              <a:t>inancial statement, time plan and administrative arrangements for when Bedford Borough Council will arrange the return/refunds of paid surplus levies , is awaited.</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11" name="Title 3">
            <a:extLst>
              <a:ext uri="{FF2B5EF4-FFF2-40B4-BE49-F238E27FC236}">
                <a16:creationId xmlns:a16="http://schemas.microsoft.com/office/drawing/2014/main" id="{92716927-F20E-B3C7-8732-8FE8757C98B5}"/>
              </a:ext>
            </a:extLst>
          </p:cNvPr>
          <p:cNvSpPr txBox="1">
            <a:spLocks/>
          </p:cNvSpPr>
          <p:nvPr/>
        </p:nvSpPr>
        <p:spPr>
          <a:xfrm>
            <a:off x="778580" y="386711"/>
            <a:ext cx="10515600" cy="1325563"/>
          </a:xfrm>
          <a:prstGeom prst="rect">
            <a:avLst/>
          </a:prstGeom>
          <a:ln w="28575">
            <a:noFill/>
          </a:ln>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4000">
                <a:solidFill>
                  <a:schemeClr val="bg1"/>
                </a:solidFill>
                <a:ea typeface="+mj-lt"/>
                <a:cs typeface="+mj-lt"/>
              </a:rPr>
              <a:t>BedfordBID virtual AGM February 2025</a:t>
            </a:r>
            <a:br>
              <a:rPr lang="en-GB" sz="4000">
                <a:solidFill>
                  <a:schemeClr val="bg1"/>
                </a:solidFill>
                <a:ea typeface="+mj-lt"/>
                <a:cs typeface="+mj-lt"/>
              </a:rPr>
            </a:br>
            <a:r>
              <a:rPr lang="en-GB" sz="3600" b="1">
                <a:solidFill>
                  <a:schemeClr val="bg1"/>
                </a:solidFill>
                <a:ea typeface="+mj-lt"/>
                <a:cs typeface="+mj-lt"/>
              </a:rPr>
              <a:t>BedfordBID closure 31</a:t>
            </a:r>
            <a:r>
              <a:rPr lang="en-GB" sz="3600" b="1" baseline="30000">
                <a:solidFill>
                  <a:schemeClr val="bg1"/>
                </a:solidFill>
                <a:ea typeface="+mj-lt"/>
                <a:cs typeface="+mj-lt"/>
              </a:rPr>
              <a:t>st</a:t>
            </a:r>
            <a:r>
              <a:rPr lang="en-GB" sz="3600" b="1">
                <a:solidFill>
                  <a:schemeClr val="bg1"/>
                </a:solidFill>
                <a:ea typeface="+mj-lt"/>
                <a:cs typeface="+mj-lt"/>
              </a:rPr>
              <a:t> March 2025</a:t>
            </a:r>
            <a:br>
              <a:rPr lang="en-GB" sz="3600" b="1">
                <a:solidFill>
                  <a:schemeClr val="bg1"/>
                </a:solidFill>
                <a:ea typeface="+mj-lt"/>
                <a:cs typeface="+mj-lt"/>
              </a:rPr>
            </a:br>
            <a:r>
              <a:rPr lang="en-GB" sz="3600" b="1">
                <a:solidFill>
                  <a:schemeClr val="bg1"/>
                </a:solidFill>
                <a:ea typeface="+mj-lt"/>
                <a:cs typeface="+mj-lt"/>
              </a:rPr>
              <a:t>Governance and Transparency</a:t>
            </a:r>
            <a:endParaRPr lang="en-GB" sz="3600" b="1" dirty="0">
              <a:solidFill>
                <a:schemeClr val="bg1"/>
              </a:solidFill>
              <a:cs typeface="Calibri Light"/>
            </a:endParaRPr>
          </a:p>
        </p:txBody>
      </p:sp>
    </p:spTree>
    <p:extLst>
      <p:ext uri="{BB962C8B-B14F-4D97-AF65-F5344CB8AC3E}">
        <p14:creationId xmlns:p14="http://schemas.microsoft.com/office/powerpoint/2010/main" val="29691742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EACD69-232E-F775-4AE5-63AF0526F56A}"/>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F773AF7-8CA0-088D-0AD6-1303C37B8796}"/>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E0519F75-7C75-92C3-442E-8217D06D4432}"/>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032C26A5-E73E-AE7B-52B8-D3274EFDE960}"/>
              </a:ext>
            </a:extLst>
          </p:cNvPr>
          <p:cNvSpPr txBox="1"/>
          <p:nvPr/>
        </p:nvSpPr>
        <p:spPr>
          <a:xfrm>
            <a:off x="7862637" y="62484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cs typeface="Calibri"/>
            </a:endParaRPr>
          </a:p>
        </p:txBody>
      </p:sp>
      <p:pic>
        <p:nvPicPr>
          <p:cNvPr id="2" name="Picture 1" descr="A blue square with a heart and a black background&#10;&#10;Description automatically generated">
            <a:extLst>
              <a:ext uri="{FF2B5EF4-FFF2-40B4-BE49-F238E27FC236}">
                <a16:creationId xmlns:a16="http://schemas.microsoft.com/office/drawing/2014/main" id="{00C2832D-1135-1FE1-4D0E-5563F167AE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624C720A-A46B-98C2-03B0-420A658111EB}"/>
              </a:ext>
            </a:extLst>
          </p:cNvPr>
          <p:cNvSpPr>
            <a:spLocks noGrp="1"/>
          </p:cNvSpPr>
          <p:nvPr>
            <p:ph type="title"/>
          </p:nvPr>
        </p:nvSpPr>
        <p:spPr>
          <a:xfrm>
            <a:off x="778580" y="386711"/>
            <a:ext cx="10515600" cy="1325563"/>
          </a:xfrm>
          <a:ln w="28575">
            <a:noFill/>
          </a:ln>
        </p:spPr>
        <p:txBody>
          <a:bodyPr>
            <a:no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3600" b="1" dirty="0">
                <a:solidFill>
                  <a:schemeClr val="bg1"/>
                </a:solidFill>
                <a:ea typeface="+mj-lt"/>
                <a:cs typeface="+mj-lt"/>
              </a:rPr>
              <a:t>BedfordBID closure 31</a:t>
            </a:r>
            <a:r>
              <a:rPr lang="en-GB" sz="3600" b="1" baseline="30000" dirty="0">
                <a:solidFill>
                  <a:schemeClr val="bg1"/>
                </a:solidFill>
                <a:ea typeface="+mj-lt"/>
                <a:cs typeface="+mj-lt"/>
              </a:rPr>
              <a:t>st</a:t>
            </a:r>
            <a:r>
              <a:rPr lang="en-GB" sz="3600" b="1" dirty="0">
                <a:solidFill>
                  <a:schemeClr val="bg1"/>
                </a:solidFill>
                <a:ea typeface="+mj-lt"/>
                <a:cs typeface="+mj-lt"/>
              </a:rPr>
              <a:t> March 2025</a:t>
            </a:r>
            <a:br>
              <a:rPr lang="en-GB" sz="3600" b="1" dirty="0">
                <a:solidFill>
                  <a:schemeClr val="bg1"/>
                </a:solidFill>
                <a:ea typeface="+mj-lt"/>
                <a:cs typeface="+mj-lt"/>
              </a:rPr>
            </a:br>
            <a:r>
              <a:rPr lang="en-GB" sz="3600" b="1" dirty="0">
                <a:solidFill>
                  <a:schemeClr val="bg1"/>
                </a:solidFill>
                <a:ea typeface="+mj-lt"/>
                <a:cs typeface="+mj-lt"/>
              </a:rPr>
              <a:t>Governance and Transparency</a:t>
            </a:r>
            <a:endParaRPr lang="en-GB" sz="3600" b="1" dirty="0">
              <a:solidFill>
                <a:schemeClr val="bg1"/>
              </a:solidFill>
              <a:cs typeface="Calibri Light"/>
            </a:endParaRPr>
          </a:p>
        </p:txBody>
      </p:sp>
      <p:sp>
        <p:nvSpPr>
          <p:cNvPr id="14" name="TextBox 13">
            <a:extLst>
              <a:ext uri="{FF2B5EF4-FFF2-40B4-BE49-F238E27FC236}">
                <a16:creationId xmlns:a16="http://schemas.microsoft.com/office/drawing/2014/main" id="{297A92CC-CAE6-E35F-1D00-3653FA52E6C6}"/>
              </a:ext>
            </a:extLst>
          </p:cNvPr>
          <p:cNvSpPr txBox="1"/>
          <p:nvPr/>
        </p:nvSpPr>
        <p:spPr>
          <a:xfrm>
            <a:off x="8930209" y="2554283"/>
            <a:ext cx="3169131" cy="278346"/>
          </a:xfrm>
          <a:prstGeom prst="rect">
            <a:avLst/>
          </a:prstGeom>
          <a:noFill/>
        </p:spPr>
        <p:txBody>
          <a:bodyPr wrap="square" rtlCol="0">
            <a:spAutoFit/>
          </a:bodyPr>
          <a:lstStyle/>
          <a:p>
            <a:pPr marL="342900" lvl="0" indent="-342900">
              <a:lnSpc>
                <a:spcPct val="105000"/>
              </a:lnSpc>
              <a:spcAft>
                <a:spcPts val="800"/>
              </a:spcAft>
              <a:buFont typeface="Symbol" pitchFamily="2" charset="2"/>
              <a:buChar char=""/>
            </a:pP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F49C1967-1EAD-654F-084B-9A713C18E929}"/>
              </a:ext>
            </a:extLst>
          </p:cNvPr>
          <p:cNvSpPr txBox="1"/>
          <p:nvPr/>
        </p:nvSpPr>
        <p:spPr>
          <a:xfrm>
            <a:off x="778580" y="2615875"/>
            <a:ext cx="3939724" cy="3855414"/>
          </a:xfrm>
          <a:prstGeom prst="rect">
            <a:avLst/>
          </a:prstGeom>
          <a:noFill/>
        </p:spPr>
        <p:txBody>
          <a:bodyPr wrap="square" rtlCol="0">
            <a:spAutoFit/>
          </a:bodyPr>
          <a:lstStyle/>
          <a:p>
            <a:pPr>
              <a:lnSpc>
                <a:spcPct val="107000"/>
              </a:lnSpc>
              <a:spcAft>
                <a:spcPts val="800"/>
              </a:spcAft>
            </a:pPr>
            <a:r>
              <a:rPr kumimoji="0" lang="en-GB" sz="12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BID </a:t>
            </a:r>
            <a:r>
              <a:rPr lang="en-GB" sz="1200" kern="0" dirty="0">
                <a:effectLst/>
                <a:latin typeface="Calibri" panose="020F0502020204030204" pitchFamily="34" charset="0"/>
                <a:ea typeface="Aptos" panose="020B0004020202020204" pitchFamily="34" charset="0"/>
                <a:cs typeface="Calibri" panose="020F0502020204030204" pitchFamily="34" charset="0"/>
              </a:rPr>
              <a:t>regulations and BedfordBID Company Mem &amp; Arts rules for wind up state that the money in the separate Bedford Borough Council BID Revenue account must be returned either to allow a reduction in each levy payers business rate bill or paid back direct to the levy payer.   </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a:lnSpc>
                <a:spcPct val="107000"/>
              </a:lnSpc>
              <a:spcAft>
                <a:spcPts val="800"/>
              </a:spcAft>
            </a:pPr>
            <a:r>
              <a:rPr lang="en-GB" sz="1200" i="1" kern="0" dirty="0">
                <a:effectLst/>
                <a:latin typeface="Calibri" panose="020F0502020204030204" pitchFamily="34" charset="0"/>
                <a:ea typeface="Aptos" panose="020B0004020202020204" pitchFamily="34" charset="0"/>
                <a:cs typeface="Calibri" panose="020F0502020204030204" pitchFamily="34" charset="0"/>
              </a:rPr>
              <a:t>Where there is a credit to the BID Revenue Account which, after deducting a reasonable sum for the cost of administering the arrangements for crediting or refunding the amount, would provide a credit or refund of at least £5 for each person who was liable to pay the BID levy immediately prior to the end of the BID arrangements.</a:t>
            </a:r>
          </a:p>
          <a:p>
            <a:pPr>
              <a:lnSpc>
                <a:spcPct val="107000"/>
              </a:lnSpc>
              <a:spcAft>
                <a:spcPts val="800"/>
              </a:spcAft>
            </a:pPr>
            <a:r>
              <a:rPr lang="en-GB" sz="1200" i="1" kern="0" dirty="0">
                <a:effectLst/>
                <a:latin typeface="Calibri" panose="020F0502020204030204" pitchFamily="34" charset="0"/>
                <a:ea typeface="Aptos" panose="020B0004020202020204" pitchFamily="34" charset="0"/>
                <a:cs typeface="Calibri" panose="020F0502020204030204" pitchFamily="34" charset="0"/>
              </a:rPr>
              <a:t>Where this applies Bedford Borough Council shall-</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a:lnSpc>
                <a:spcPct val="107000"/>
              </a:lnSpc>
              <a:spcAft>
                <a:spcPts val="800"/>
              </a:spcAft>
            </a:pPr>
            <a:r>
              <a:rPr lang="en-GB" sz="1200" i="1" kern="0" dirty="0">
                <a:effectLst/>
                <a:latin typeface="Calibri" panose="020F0502020204030204" pitchFamily="34" charset="0"/>
                <a:ea typeface="Aptos" panose="020B0004020202020204" pitchFamily="34" charset="0"/>
                <a:cs typeface="Calibri" panose="020F0502020204030204" pitchFamily="34" charset="0"/>
              </a:rPr>
              <a:t>(a) calculate the amount of the credit to the BID Revenue Account (after the deduction referred to above has been made) which is to be credited or refunded to each previous levy payer.</a:t>
            </a: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a:p>
            <a:pPr>
              <a:lnSpc>
                <a:spcPct val="107000"/>
              </a:lnSpc>
              <a:spcAft>
                <a:spcPts val="800"/>
              </a:spcAft>
            </a:pP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6" name="TextBox 5">
            <a:extLst>
              <a:ext uri="{FF2B5EF4-FFF2-40B4-BE49-F238E27FC236}">
                <a16:creationId xmlns:a16="http://schemas.microsoft.com/office/drawing/2014/main" id="{02FE905F-BC88-8F23-3E88-56D9880DCF24}"/>
              </a:ext>
            </a:extLst>
          </p:cNvPr>
          <p:cNvSpPr txBox="1"/>
          <p:nvPr/>
        </p:nvSpPr>
        <p:spPr>
          <a:xfrm>
            <a:off x="5112417" y="2554283"/>
            <a:ext cx="3817792" cy="4143314"/>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1"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(b) ensure the amount to be credited or refunded to each previous levy payer is calculated by reference to the amount of the BID levy each previous levy payer was liable to pay for the last chargeable period of the BID arrangements; and</a:t>
            </a:r>
            <a:endPar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1"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(c) Furthermore, for the amount so calculated to be credited against any liability by way of non-domestic rates of each previous levy payer or, where there is no liability for that person by way of non-domestic rates, for the amount to be refunded to that person</a:t>
            </a:r>
            <a:br>
              <a:rPr kumimoji="0" lang="en-GB" sz="1200" b="0" i="1"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br>
            <a:br>
              <a:rPr kumimoji="0" lang="en-GB" sz="1200" b="0" i="1"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br>
            <a:r>
              <a:rPr lang="en-GB" sz="1200" kern="0" dirty="0">
                <a:solidFill>
                  <a:prstClr val="black"/>
                </a:solidFill>
                <a:latin typeface="Calibri" panose="020F0502020204030204" pitchFamily="34" charset="0"/>
                <a:ea typeface="Aptos" panose="020B0004020202020204" pitchFamily="34" charset="0"/>
                <a:cs typeface="Calibri" panose="020F0502020204030204" pitchFamily="34" charset="0"/>
              </a:rPr>
              <a:t>Furthermore, </a:t>
            </a:r>
            <a:r>
              <a:rPr kumimoji="0" lang="en-GB" sz="12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any monies remaining from the BedfordBID reserves after wind up costs will be transferred to the Council for them to credit back to businesses under reg as above.  </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kern="0" dirty="0">
                <a:solidFill>
                  <a:prstClr val="black"/>
                </a:solidFill>
                <a:latin typeface="Calibri" panose="020F0502020204030204" pitchFamily="34" charset="0"/>
                <a:ea typeface="Aptos" panose="020B0004020202020204" pitchFamily="34" charset="0"/>
                <a:cs typeface="Calibri" panose="020F0502020204030204" pitchFamily="34" charset="0"/>
              </a:rPr>
              <a:t>Administrative p</a:t>
            </a:r>
            <a:r>
              <a:rPr kumimoji="0" lang="en-GB" sz="1200" b="0" i="0" u="none" strike="noStrike" kern="0" cap="none" spc="0" normalizeH="0" baseline="0" noProof="0" dirty="0" err="1">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rocesses</a:t>
            </a:r>
            <a:r>
              <a:rPr kumimoji="0" lang="en-GB" sz="12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and timing to be agreed with the Council for them to provide reconciliations and to arrange. </a:t>
            </a:r>
            <a:endPar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endParaRPr>
          </a:p>
          <a:p>
            <a:pPr marL="357188" lvl="1">
              <a:lnSpc>
                <a:spcPct val="105000"/>
              </a:lnSpc>
            </a:pP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193386632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C1515-A053-4F9C-FA3B-7FC9DDFAAAB4}"/>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922AC9A-D384-33EF-7B2F-C1970059F7A8}"/>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9" name="Rectangle 28">
            <a:extLst>
              <a:ext uri="{FF2B5EF4-FFF2-40B4-BE49-F238E27FC236}">
                <a16:creationId xmlns:a16="http://schemas.microsoft.com/office/drawing/2014/main" id="{675133A4-0EB4-5D5C-0CD9-CB6578D0A1CA}"/>
              </a:ext>
            </a:extLst>
          </p:cNvPr>
          <p:cNvSpPr/>
          <p:nvPr/>
        </p:nvSpPr>
        <p:spPr>
          <a:xfrm>
            <a:off x="1" y="-9845"/>
            <a:ext cx="12192000" cy="2176169"/>
          </a:xfrm>
          <a:prstGeom prst="rect">
            <a:avLst/>
          </a:prstGeom>
          <a:gradFill>
            <a:gsLst>
              <a:gs pos="0">
                <a:srgbClr val="137CBF"/>
              </a:gs>
              <a:gs pos="100000">
                <a:srgbClr val="153D50"/>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TextBox 9">
            <a:extLst>
              <a:ext uri="{FF2B5EF4-FFF2-40B4-BE49-F238E27FC236}">
                <a16:creationId xmlns:a16="http://schemas.microsoft.com/office/drawing/2014/main" id="{A4AA5218-B3C6-301D-AA60-851CC996DD24}"/>
              </a:ext>
            </a:extLst>
          </p:cNvPr>
          <p:cNvSpPr txBox="1"/>
          <p:nvPr/>
        </p:nvSpPr>
        <p:spPr>
          <a:xfrm>
            <a:off x="7862637" y="6248401"/>
            <a:ext cx="274320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dirty="0">
              <a:cs typeface="Calibri"/>
            </a:endParaRPr>
          </a:p>
        </p:txBody>
      </p:sp>
      <p:pic>
        <p:nvPicPr>
          <p:cNvPr id="2" name="Picture 1" descr="A blue square with a heart and a black background&#10;&#10;Description automatically generated">
            <a:extLst>
              <a:ext uri="{FF2B5EF4-FFF2-40B4-BE49-F238E27FC236}">
                <a16:creationId xmlns:a16="http://schemas.microsoft.com/office/drawing/2014/main" id="{21E80B17-1FC9-47A5-DF54-39A53718E6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Title 3">
            <a:extLst>
              <a:ext uri="{FF2B5EF4-FFF2-40B4-BE49-F238E27FC236}">
                <a16:creationId xmlns:a16="http://schemas.microsoft.com/office/drawing/2014/main" id="{72C81561-D742-C49D-5C1E-5B5655C9744D}"/>
              </a:ext>
            </a:extLst>
          </p:cNvPr>
          <p:cNvSpPr>
            <a:spLocks noGrp="1"/>
          </p:cNvSpPr>
          <p:nvPr>
            <p:ph type="title"/>
          </p:nvPr>
        </p:nvSpPr>
        <p:spPr>
          <a:xfrm>
            <a:off x="778580" y="288859"/>
            <a:ext cx="10515600" cy="1325563"/>
          </a:xfrm>
          <a:ln w="28575">
            <a:noFill/>
          </a:ln>
        </p:spPr>
        <p:txBody>
          <a:bodyPr>
            <a:normAutofit/>
          </a:bodyPr>
          <a:lstStyle/>
          <a:p>
            <a:r>
              <a:rPr lang="en-GB" sz="4000" dirty="0" err="1">
                <a:solidFill>
                  <a:schemeClr val="bg1"/>
                </a:solidFill>
                <a:ea typeface="+mj-lt"/>
                <a:cs typeface="+mj-lt"/>
              </a:rPr>
              <a:t>BedfordBID</a:t>
            </a:r>
            <a:r>
              <a:rPr lang="en-GB" sz="4000" dirty="0">
                <a:solidFill>
                  <a:schemeClr val="bg1"/>
                </a:solidFill>
                <a:ea typeface="+mj-lt"/>
                <a:cs typeface="+mj-lt"/>
              </a:rPr>
              <a:t> virtual AGM February 2025</a:t>
            </a:r>
            <a:br>
              <a:rPr lang="en-GB" sz="4000" dirty="0">
                <a:solidFill>
                  <a:schemeClr val="bg1"/>
                </a:solidFill>
                <a:ea typeface="+mj-lt"/>
                <a:cs typeface="+mj-lt"/>
              </a:rPr>
            </a:br>
            <a:r>
              <a:rPr lang="en-GB" sz="3600" b="1" dirty="0" err="1">
                <a:solidFill>
                  <a:schemeClr val="bg1"/>
                </a:solidFill>
                <a:ea typeface="+mj-lt"/>
                <a:cs typeface="+mj-lt"/>
              </a:rPr>
              <a:t>BedfordBID</a:t>
            </a:r>
            <a:r>
              <a:rPr lang="en-GB" sz="3600" b="1" dirty="0">
                <a:solidFill>
                  <a:schemeClr val="bg1"/>
                </a:solidFill>
                <a:ea typeface="+mj-lt"/>
                <a:cs typeface="+mj-lt"/>
              </a:rPr>
              <a:t> closure 31</a:t>
            </a:r>
            <a:r>
              <a:rPr lang="en-GB" sz="3600" b="1" baseline="30000" dirty="0">
                <a:solidFill>
                  <a:schemeClr val="bg1"/>
                </a:solidFill>
                <a:ea typeface="+mj-lt"/>
                <a:cs typeface="+mj-lt"/>
              </a:rPr>
              <a:t>st</a:t>
            </a:r>
            <a:r>
              <a:rPr lang="en-GB" sz="3600" b="1" dirty="0">
                <a:solidFill>
                  <a:schemeClr val="bg1"/>
                </a:solidFill>
                <a:ea typeface="+mj-lt"/>
                <a:cs typeface="+mj-lt"/>
              </a:rPr>
              <a:t> March 2025</a:t>
            </a:r>
            <a:endParaRPr lang="en-GB" sz="3600" b="1" dirty="0">
              <a:solidFill>
                <a:schemeClr val="bg1"/>
              </a:solidFill>
              <a:cs typeface="Calibri Light"/>
            </a:endParaRPr>
          </a:p>
        </p:txBody>
      </p:sp>
      <p:sp>
        <p:nvSpPr>
          <p:cNvPr id="14" name="TextBox 13">
            <a:extLst>
              <a:ext uri="{FF2B5EF4-FFF2-40B4-BE49-F238E27FC236}">
                <a16:creationId xmlns:a16="http://schemas.microsoft.com/office/drawing/2014/main" id="{B056EB41-5EA9-CFA6-3752-B1C6AAE72D42}"/>
              </a:ext>
            </a:extLst>
          </p:cNvPr>
          <p:cNvSpPr txBox="1"/>
          <p:nvPr/>
        </p:nvSpPr>
        <p:spPr>
          <a:xfrm>
            <a:off x="8930209" y="2554283"/>
            <a:ext cx="3169131" cy="278346"/>
          </a:xfrm>
          <a:prstGeom prst="rect">
            <a:avLst/>
          </a:prstGeom>
          <a:noFill/>
        </p:spPr>
        <p:txBody>
          <a:bodyPr wrap="square" rtlCol="0">
            <a:spAutoFit/>
          </a:bodyPr>
          <a:lstStyle/>
          <a:p>
            <a:pPr marL="342900" lvl="0" indent="-342900">
              <a:lnSpc>
                <a:spcPct val="105000"/>
              </a:lnSpc>
              <a:spcAft>
                <a:spcPts val="800"/>
              </a:spcAft>
              <a:buFont typeface="Symbol" pitchFamily="2" charset="2"/>
              <a:buChar char=""/>
            </a:pP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4" name="TextBox 3">
            <a:extLst>
              <a:ext uri="{FF2B5EF4-FFF2-40B4-BE49-F238E27FC236}">
                <a16:creationId xmlns:a16="http://schemas.microsoft.com/office/drawing/2014/main" id="{0CC104E5-3F22-411F-0359-EE00116F2159}"/>
              </a:ext>
            </a:extLst>
          </p:cNvPr>
          <p:cNvSpPr txBox="1"/>
          <p:nvPr/>
        </p:nvSpPr>
        <p:spPr>
          <a:xfrm>
            <a:off x="778580" y="2615875"/>
            <a:ext cx="3939724" cy="283058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600" b="1" i="0" u="none" strike="noStrike" kern="1200" cap="none" spc="0" normalizeH="0" baseline="0" noProof="0" dirty="0">
                <a:ln>
                  <a:noFill/>
                </a:ln>
                <a:solidFill>
                  <a:srgbClr val="489FD8"/>
                </a:solidFill>
                <a:effectLst/>
                <a:uLnTx/>
                <a:uFillTx/>
                <a:latin typeface="Calibri" panose="020F0502020204030204" pitchFamily="34" charset="0"/>
                <a:ea typeface="Aptos" panose="020B0004020202020204" pitchFamily="34" charset="0"/>
                <a:cs typeface="Calibri" panose="020F0502020204030204" pitchFamily="34" charset="0"/>
              </a:rPr>
              <a:t>Governance and Transparency</a:t>
            </a:r>
            <a:endParaRPr lang="en-GB" sz="1200" kern="0" dirty="0">
              <a:solidFill>
                <a:prstClr val="black"/>
              </a:solidFill>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The BedfordBID Company 2024/25 draft final accounts are being </a:t>
            </a:r>
            <a:r>
              <a:rPr lang="en-GB" sz="1200" kern="0" dirty="0">
                <a:solidFill>
                  <a:prstClr val="black"/>
                </a:solidFill>
                <a:latin typeface="Calibri" panose="020F0502020204030204" pitchFamily="34" charset="0"/>
                <a:ea typeface="Aptos" panose="020B0004020202020204" pitchFamily="34" charset="0"/>
                <a:cs typeface="Calibri" panose="020F0502020204030204" pitchFamily="34" charset="0"/>
              </a:rPr>
              <a:t>prepared</a:t>
            </a:r>
            <a:r>
              <a:rPr kumimoji="0" lang="en-GB" sz="12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and a full financial statement to reconcile any surplus passed to Bedford Borough Council by the BedfordBID Company. There is no time scale on this but we do need to ensure that we have paid all our bills before refunds can be made.</a:t>
            </a:r>
            <a:endPar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endParaRPr>
          </a:p>
          <a:p>
            <a:pPr>
              <a:lnSpc>
                <a:spcPct val="107000"/>
              </a:lnSpc>
              <a:spcAft>
                <a:spcPts val="800"/>
              </a:spcAft>
            </a:pPr>
            <a:r>
              <a:rPr lang="en-GB" sz="1200" kern="100" dirty="0">
                <a:effectLst/>
                <a:latin typeface="Calibri" panose="020F0502020204030204" pitchFamily="34" charset="0"/>
                <a:ea typeface="Aptos" panose="020B0004020202020204" pitchFamily="34" charset="0"/>
                <a:cs typeface="Calibri" panose="020F0502020204030204" pitchFamily="34" charset="0"/>
              </a:rPr>
              <a:t>Online documents have also been prepared to address formal matters of business.  In the interests of full transparency, these include an update on the BID closure and businesses will be advised to view the details.  </a:t>
            </a:r>
          </a:p>
          <a:p>
            <a:pPr>
              <a:lnSpc>
                <a:spcPct val="107000"/>
              </a:lnSpc>
              <a:spcAft>
                <a:spcPts val="800"/>
              </a:spcAft>
            </a:pP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E58C777A-FDE8-972D-DD87-92A7034D9844}"/>
              </a:ext>
            </a:extLst>
          </p:cNvPr>
          <p:cNvSpPr txBox="1"/>
          <p:nvPr/>
        </p:nvSpPr>
        <p:spPr>
          <a:xfrm>
            <a:off x="5170760" y="2678642"/>
            <a:ext cx="3817792" cy="3155223"/>
          </a:xfrm>
          <a:prstGeom prst="rect">
            <a:avLst/>
          </a:prstGeom>
          <a:noFill/>
        </p:spPr>
        <p:txBody>
          <a:bodyPr wrap="square" rtlCol="0">
            <a:spAutoFit/>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There is a slide presentation reporting on the more recent financial year interim review of our activities given our responsibility to continue to provide services until the end of the BID term on 31</a:t>
            </a:r>
            <a:r>
              <a:rPr kumimoji="0" lang="en-GB" sz="1200" b="0" i="0" u="none" strike="noStrike" kern="100" cap="none" spc="0" normalizeH="0" baseline="3000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st</a:t>
            </a: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March 2025 funded by the company reserves.</a:t>
            </a:r>
          </a:p>
          <a:p>
            <a:pPr marL="0" marR="0" lvl="0" indent="0" algn="l" defTabSz="914400" rtl="0" eaLnBrk="1" fontAlgn="auto" latinLnBrk="0" hangingPunct="1">
              <a:lnSpc>
                <a:spcPct val="107000"/>
              </a:lnSpc>
              <a:spcBef>
                <a:spcPts val="0"/>
              </a:spcBef>
              <a:spcAft>
                <a:spcPts val="800"/>
              </a:spcAft>
              <a:buClrTx/>
              <a:buSzTx/>
              <a:buFontTx/>
              <a:buNone/>
              <a:tabLst/>
              <a:defRPr/>
            </a:pPr>
            <a:r>
              <a:rPr lang="en-GB" sz="1200" kern="100" dirty="0">
                <a:solidFill>
                  <a:prstClr val="black"/>
                </a:solidFill>
                <a:latin typeface="Calibri" panose="020F0502020204030204" pitchFamily="34" charset="0"/>
                <a:ea typeface="Aptos" panose="020B0004020202020204" pitchFamily="34" charset="0"/>
                <a:cs typeface="Calibri" panose="020F0502020204030204" pitchFamily="34" charset="0"/>
              </a:rPr>
              <a:t>T</a:t>
            </a:r>
            <a:r>
              <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here is also an overview of actions taken by the BID team since the ballot result to facilitate the smooth transition and continuation BID key initiatives including the BedfordBID Retail RadioLink business community network, the monitoring and reprovisioning of the life saving defibrillators in the town centre and Love Bedford website and SM channels. </a:t>
            </a:r>
          </a:p>
          <a:p>
            <a:pPr marR="0" lvl="0" algn="l" defTabSz="914400" rtl="0" eaLnBrk="1" fontAlgn="auto" latinLnBrk="0" hangingPunct="1">
              <a:lnSpc>
                <a:spcPct val="107000"/>
              </a:lnSpc>
              <a:spcBef>
                <a:spcPts val="0"/>
              </a:spcBef>
              <a:spcAft>
                <a:spcPts val="800"/>
              </a:spcAft>
              <a:buClrTx/>
              <a:buSzTx/>
              <a:tabLst/>
              <a:defRPr/>
            </a:pPr>
            <a:r>
              <a:rPr kumimoji="0" lang="en-GB" sz="1200" b="0" i="0" u="none" strike="noStrike" kern="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rPr>
              <a:t>  </a:t>
            </a:r>
            <a:endParaRPr kumimoji="0" lang="en-GB" sz="1200" b="0" i="0" u="none" strike="noStrike" kern="100" cap="none" spc="0" normalizeH="0" baseline="0" noProof="0" dirty="0">
              <a:ln>
                <a:noFill/>
              </a:ln>
              <a:solidFill>
                <a:prstClr val="black"/>
              </a:solidFill>
              <a:effectLst/>
              <a:uLnTx/>
              <a:uFillTx/>
              <a:latin typeface="Calibri" panose="020F0502020204030204" pitchFamily="34" charset="0"/>
              <a:ea typeface="Aptos" panose="020B0004020202020204" pitchFamily="34" charset="0"/>
              <a:cs typeface="Calibri" panose="020F0502020204030204" pitchFamily="34" charset="0"/>
            </a:endParaRPr>
          </a:p>
          <a:p>
            <a:pPr marL="357188" lvl="1">
              <a:lnSpc>
                <a:spcPct val="105000"/>
              </a:lnSpc>
            </a:pPr>
            <a:endParaRPr lang="en-GB" sz="1200" kern="100" dirty="0">
              <a:effectLst/>
              <a:latin typeface="Calibri" panose="020F0502020204030204" pitchFamily="34" charset="0"/>
              <a:ea typeface="Aptos" panose="020B0004020202020204" pitchFamily="34" charset="0"/>
              <a:cs typeface="Calibri" panose="020F0502020204030204" pitchFamily="34" charset="0"/>
            </a:endParaRPr>
          </a:p>
        </p:txBody>
      </p:sp>
    </p:spTree>
    <p:extLst>
      <p:ext uri="{BB962C8B-B14F-4D97-AF65-F5344CB8AC3E}">
        <p14:creationId xmlns:p14="http://schemas.microsoft.com/office/powerpoint/2010/main" val="41850575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D00401D-DC76-62ED-90B4-B25806CB0DC8}"/>
              </a:ext>
            </a:extLst>
          </p:cNvPr>
          <p:cNvSpPr/>
          <p:nvPr/>
        </p:nvSpPr>
        <p:spPr>
          <a:xfrm>
            <a:off x="1" y="-9845"/>
            <a:ext cx="12192000" cy="6867845"/>
          </a:xfrm>
          <a:prstGeom prst="rect">
            <a:avLst/>
          </a:prstGeom>
          <a:gradFill flip="none" rotWithShape="1">
            <a:gsLst>
              <a:gs pos="0">
                <a:srgbClr val="137CBF"/>
              </a:gs>
              <a:gs pos="100000">
                <a:srgbClr val="153D50"/>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ue square with a heart and a black background&#10;&#10;Description automatically generated">
            <a:extLst>
              <a:ext uri="{FF2B5EF4-FFF2-40B4-BE49-F238E27FC236}">
                <a16:creationId xmlns:a16="http://schemas.microsoft.com/office/drawing/2014/main" id="{810DFCBA-7BC9-5977-5663-D908FEFFF4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70076" y="1852551"/>
            <a:ext cx="2251848" cy="2251848"/>
          </a:xfrm>
          <a:prstGeom prst="rect">
            <a:avLst/>
          </a:prstGeom>
        </p:spPr>
      </p:pic>
      <p:sp>
        <p:nvSpPr>
          <p:cNvPr id="3" name="TextBox 2">
            <a:extLst>
              <a:ext uri="{FF2B5EF4-FFF2-40B4-BE49-F238E27FC236}">
                <a16:creationId xmlns:a16="http://schemas.microsoft.com/office/drawing/2014/main" id="{C313A6B8-3EAE-9D53-749C-7788196BAC65}"/>
              </a:ext>
            </a:extLst>
          </p:cNvPr>
          <p:cNvSpPr txBox="1"/>
          <p:nvPr/>
        </p:nvSpPr>
        <p:spPr>
          <a:xfrm>
            <a:off x="4319154" y="4673814"/>
            <a:ext cx="3553691" cy="646331"/>
          </a:xfrm>
          <a:prstGeom prst="rect">
            <a:avLst/>
          </a:prstGeom>
          <a:noFill/>
        </p:spPr>
        <p:txBody>
          <a:bodyPr wrap="square" rtlCol="0">
            <a:spAutoFit/>
          </a:bodyPr>
          <a:lstStyle/>
          <a:p>
            <a:pPr algn="ctr"/>
            <a:r>
              <a:rPr lang="en-GB" sz="1200" i="0" u="none" strike="noStrike" dirty="0">
                <a:solidFill>
                  <a:schemeClr val="bg1"/>
                </a:solidFill>
                <a:effectLst/>
                <a:latin typeface="Calibri" panose="020F0502020204030204" pitchFamily="34" charset="0"/>
              </a:rPr>
              <a:t>Suite 8, Marks Mews</a:t>
            </a:r>
          </a:p>
          <a:p>
            <a:pPr algn="ctr"/>
            <a:r>
              <a:rPr lang="en-GB" sz="1200" i="0" u="none" strike="noStrike" dirty="0">
                <a:solidFill>
                  <a:schemeClr val="bg1"/>
                </a:solidFill>
                <a:effectLst/>
                <a:latin typeface="Calibri" panose="020F0502020204030204" pitchFamily="34" charset="0"/>
              </a:rPr>
              <a:t>37 Castle Lane, Bedford</a:t>
            </a:r>
          </a:p>
          <a:p>
            <a:pPr algn="ctr"/>
            <a:r>
              <a:rPr lang="en-GB" sz="1200" i="0" u="none" strike="noStrike" dirty="0">
                <a:solidFill>
                  <a:schemeClr val="bg1"/>
                </a:solidFill>
                <a:effectLst/>
                <a:latin typeface="Calibri" panose="020F0502020204030204" pitchFamily="34" charset="0"/>
              </a:rPr>
              <a:t>MK40 3NT</a:t>
            </a:r>
            <a:endParaRPr lang="en-US" sz="1200" dirty="0">
              <a:solidFill>
                <a:schemeClr val="bg1"/>
              </a:solidFill>
            </a:endParaRPr>
          </a:p>
        </p:txBody>
      </p:sp>
      <p:sp>
        <p:nvSpPr>
          <p:cNvPr id="6" name="TextBox 5">
            <a:extLst>
              <a:ext uri="{FF2B5EF4-FFF2-40B4-BE49-F238E27FC236}">
                <a16:creationId xmlns:a16="http://schemas.microsoft.com/office/drawing/2014/main" id="{4087E695-1BC6-2953-3A5E-621BDC11DEB7}"/>
              </a:ext>
            </a:extLst>
          </p:cNvPr>
          <p:cNvSpPr txBox="1"/>
          <p:nvPr/>
        </p:nvSpPr>
        <p:spPr>
          <a:xfrm>
            <a:off x="4319154" y="5320145"/>
            <a:ext cx="3553691" cy="369332"/>
          </a:xfrm>
          <a:prstGeom prst="rect">
            <a:avLst/>
          </a:prstGeom>
          <a:noFill/>
        </p:spPr>
        <p:txBody>
          <a:bodyPr wrap="square" rtlCol="0">
            <a:spAutoFit/>
          </a:bodyPr>
          <a:lstStyle/>
          <a:p>
            <a:pPr algn="ctr"/>
            <a:r>
              <a:rPr lang="en-GB" sz="1800" b="1" i="0" strike="noStrike" dirty="0">
                <a:solidFill>
                  <a:schemeClr val="bg1"/>
                </a:solidFill>
                <a:effectLst/>
                <a:latin typeface="Calibri" panose="020F0502020204030204" pitchFamily="34" charset="0"/>
              </a:rPr>
              <a:t> </a:t>
            </a:r>
            <a:r>
              <a:rPr lang="en-GB" sz="1800" b="1" i="0" strike="noStrike" dirty="0">
                <a:solidFill>
                  <a:schemeClr val="bg1"/>
                </a:solidFill>
                <a:effectLst/>
                <a:latin typeface="Calibri" panose="020F0502020204030204" pitchFamily="34" charset="0"/>
                <a:hlinkClick r:id="rId3">
                  <a:extLst>
                    <a:ext uri="{A12FA001-AC4F-418D-AE19-62706E023703}">
                      <ahyp:hlinkClr xmlns:ahyp="http://schemas.microsoft.com/office/drawing/2018/hyperlinkcolor" val="tx"/>
                    </a:ext>
                  </a:extLst>
                </a:hlinkClick>
              </a:rPr>
              <a:t>www.lovebedford.co.uk</a:t>
            </a:r>
            <a:endParaRPr lang="en-US" sz="1200" b="1" dirty="0">
              <a:solidFill>
                <a:schemeClr val="bg1"/>
              </a:solidFill>
            </a:endParaRPr>
          </a:p>
        </p:txBody>
      </p:sp>
    </p:spTree>
    <p:extLst>
      <p:ext uri="{BB962C8B-B14F-4D97-AF65-F5344CB8AC3E}">
        <p14:creationId xmlns:p14="http://schemas.microsoft.com/office/powerpoint/2010/main" val="244075502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D79149-9248-9387-0B86-B85E29373103}"/>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4709E695-9AF8-2D55-4E9B-EE70F306A2DF}"/>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4" name="Rectangle 3">
            <a:extLst>
              <a:ext uri="{FF2B5EF4-FFF2-40B4-BE49-F238E27FC236}">
                <a16:creationId xmlns:a16="http://schemas.microsoft.com/office/drawing/2014/main" id="{280DAAD2-1FEC-1ED8-3E72-C35C49AA08AC}"/>
              </a:ext>
            </a:extLst>
          </p:cNvPr>
          <p:cNvSpPr/>
          <p:nvPr/>
        </p:nvSpPr>
        <p:spPr>
          <a:xfrm>
            <a:off x="1" y="-9845"/>
            <a:ext cx="12192000" cy="2176169"/>
          </a:xfrm>
          <a:prstGeom prst="rect">
            <a:avLst/>
          </a:prstGeom>
          <a:gradFill>
            <a:gsLst>
              <a:gs pos="100000">
                <a:srgbClr val="153D50"/>
              </a:gs>
              <a:gs pos="0">
                <a:srgbClr val="137CB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55C8CF7A-8EA9-A53B-480F-CF3BF467BBC9}"/>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3600" b="1" dirty="0">
                <a:solidFill>
                  <a:schemeClr val="bg1"/>
                </a:solidFill>
                <a:ea typeface="+mj-lt"/>
                <a:cs typeface="+mj-lt"/>
              </a:rPr>
              <a:t>2023/24 Annual Review document recap</a:t>
            </a:r>
            <a:endParaRPr lang="en-GB" sz="3600" b="1" dirty="0">
              <a:solidFill>
                <a:schemeClr val="bg1"/>
              </a:solidFill>
              <a:cs typeface="Calibri Light"/>
            </a:endParaRPr>
          </a:p>
        </p:txBody>
      </p:sp>
      <p:pic>
        <p:nvPicPr>
          <p:cNvPr id="6" name="Picture 5" descr="A blue square with a heart and a black background&#10;&#10;Description automatically generated">
            <a:extLst>
              <a:ext uri="{FF2B5EF4-FFF2-40B4-BE49-F238E27FC236}">
                <a16:creationId xmlns:a16="http://schemas.microsoft.com/office/drawing/2014/main" id="{ECFEE220-408B-E11E-192E-2F81BA7D20C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pic>
        <p:nvPicPr>
          <p:cNvPr id="7" name="Picture 6" descr="A close-up of a brochure&#10;&#10;AI-generated content may be incorrect.">
            <a:extLst>
              <a:ext uri="{FF2B5EF4-FFF2-40B4-BE49-F238E27FC236}">
                <a16:creationId xmlns:a16="http://schemas.microsoft.com/office/drawing/2014/main" id="{ECA588ED-353D-783A-E928-B22F45DC2D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2397" y="1729334"/>
            <a:ext cx="6855730" cy="4854777"/>
          </a:xfrm>
          <a:prstGeom prst="rect">
            <a:avLst/>
          </a:prstGeom>
          <a:effectLst>
            <a:outerShdw blurRad="50800" dist="38100" dir="2700000" algn="tl" rotWithShape="0">
              <a:prstClr val="black">
                <a:alpha val="40000"/>
              </a:prstClr>
            </a:outerShdw>
          </a:effectLst>
        </p:spPr>
      </p:pic>
      <p:sp>
        <p:nvSpPr>
          <p:cNvPr id="3" name="Rounded Rectangle 2">
            <a:extLst>
              <a:ext uri="{FF2B5EF4-FFF2-40B4-BE49-F238E27FC236}">
                <a16:creationId xmlns:a16="http://schemas.microsoft.com/office/drawing/2014/main" id="{EEAA83D6-A98A-D926-61EB-BD360F509E86}"/>
              </a:ext>
            </a:extLst>
          </p:cNvPr>
          <p:cNvSpPr/>
          <p:nvPr/>
        </p:nvSpPr>
        <p:spPr>
          <a:xfrm>
            <a:off x="8179265" y="2751589"/>
            <a:ext cx="3330429" cy="3422708"/>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21293453-4D33-D1EB-4ED4-02A5107BD298}"/>
              </a:ext>
            </a:extLst>
          </p:cNvPr>
          <p:cNvPicPr>
            <a:picLocks noChangeAspect="1"/>
          </p:cNvPicPr>
          <p:nvPr/>
        </p:nvPicPr>
        <p:blipFill>
          <a:blip r:embed="rId5"/>
          <a:stretch>
            <a:fillRect/>
          </a:stretch>
        </p:blipFill>
        <p:spPr>
          <a:xfrm>
            <a:off x="10771697" y="5447543"/>
            <a:ext cx="1420302" cy="1420302"/>
          </a:xfrm>
          <a:prstGeom prst="rect">
            <a:avLst/>
          </a:prstGeom>
        </p:spPr>
      </p:pic>
      <p:sp>
        <p:nvSpPr>
          <p:cNvPr id="2" name="TextBox 1">
            <a:extLst>
              <a:ext uri="{FF2B5EF4-FFF2-40B4-BE49-F238E27FC236}">
                <a16:creationId xmlns:a16="http://schemas.microsoft.com/office/drawing/2014/main" id="{43DA536C-E46B-181C-8341-FEE28C054FAF}"/>
              </a:ext>
            </a:extLst>
          </p:cNvPr>
          <p:cNvSpPr txBox="1"/>
          <p:nvPr/>
        </p:nvSpPr>
        <p:spPr>
          <a:xfrm>
            <a:off x="8406040" y="3094893"/>
            <a:ext cx="2712039" cy="2308324"/>
          </a:xfrm>
          <a:prstGeom prst="rect">
            <a:avLst/>
          </a:prstGeom>
          <a:noFill/>
        </p:spPr>
        <p:txBody>
          <a:bodyPr wrap="square" rtlCol="0">
            <a:spAutoFit/>
          </a:bodyPr>
          <a:lstStyle/>
          <a:p>
            <a:r>
              <a:rPr lang="en-US" sz="1200" dirty="0"/>
              <a:t>BedfordBID levy money is from businesses within a defined area and those with a business rateable value higher than £12,000.  </a:t>
            </a:r>
          </a:p>
          <a:p>
            <a:endParaRPr lang="en-US" sz="1200" dirty="0"/>
          </a:p>
          <a:p>
            <a:r>
              <a:rPr lang="en-US" sz="1200" dirty="0"/>
              <a:t>Money can only be spent when funds are received. It is ring-fenced for use only on BID projects and initiatives.  </a:t>
            </a:r>
          </a:p>
          <a:p>
            <a:endParaRPr lang="en-US" sz="1200" dirty="0"/>
          </a:p>
          <a:p>
            <a:r>
              <a:rPr lang="en-US" sz="1200" dirty="0"/>
              <a:t>BIDs cannot subsidise  local authority statutory obligations, however, BIDs can enhance services. </a:t>
            </a:r>
          </a:p>
        </p:txBody>
      </p:sp>
    </p:spTree>
    <p:extLst>
      <p:ext uri="{BB962C8B-B14F-4D97-AF65-F5344CB8AC3E}">
        <p14:creationId xmlns:p14="http://schemas.microsoft.com/office/powerpoint/2010/main" val="4349051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612ED8-3186-0F69-4559-99CBEBA7FFAE}"/>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C9D663B8-B4AA-804E-278D-543230D34785}"/>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4" name="Rectangle 3">
            <a:extLst>
              <a:ext uri="{FF2B5EF4-FFF2-40B4-BE49-F238E27FC236}">
                <a16:creationId xmlns:a16="http://schemas.microsoft.com/office/drawing/2014/main" id="{059D4529-030A-A055-535D-A99FA59D9B2B}"/>
              </a:ext>
            </a:extLst>
          </p:cNvPr>
          <p:cNvSpPr/>
          <p:nvPr/>
        </p:nvSpPr>
        <p:spPr>
          <a:xfrm>
            <a:off x="1" y="-9845"/>
            <a:ext cx="12192000" cy="2176169"/>
          </a:xfrm>
          <a:prstGeom prst="rect">
            <a:avLst/>
          </a:prstGeom>
          <a:gradFill>
            <a:gsLst>
              <a:gs pos="100000">
                <a:srgbClr val="153D50"/>
              </a:gs>
              <a:gs pos="0">
                <a:srgbClr val="137CB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86B01244-133E-8F10-FE02-77D0730A6971}"/>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3600" b="1" dirty="0">
                <a:solidFill>
                  <a:schemeClr val="bg1"/>
                </a:solidFill>
                <a:ea typeface="+mj-lt"/>
                <a:cs typeface="+mj-lt"/>
              </a:rPr>
              <a:t>2023/24 Annual Review document recap</a:t>
            </a:r>
            <a:endParaRPr lang="en-GB" sz="3600" b="1" dirty="0">
              <a:solidFill>
                <a:schemeClr val="bg1"/>
              </a:solidFill>
              <a:cs typeface="Calibri Light"/>
            </a:endParaRPr>
          </a:p>
        </p:txBody>
      </p:sp>
      <p:pic>
        <p:nvPicPr>
          <p:cNvPr id="6" name="Picture 5" descr="A blue square with a heart and a black background&#10;&#10;Description automatically generated">
            <a:extLst>
              <a:ext uri="{FF2B5EF4-FFF2-40B4-BE49-F238E27FC236}">
                <a16:creationId xmlns:a16="http://schemas.microsoft.com/office/drawing/2014/main" id="{FFED91BD-4737-F74F-6488-06B320C5A7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10" name="Rounded Rectangle 9">
            <a:extLst>
              <a:ext uri="{FF2B5EF4-FFF2-40B4-BE49-F238E27FC236}">
                <a16:creationId xmlns:a16="http://schemas.microsoft.com/office/drawing/2014/main" id="{2F6E6101-14CC-332B-B71F-480FB8C12942}"/>
              </a:ext>
            </a:extLst>
          </p:cNvPr>
          <p:cNvSpPr/>
          <p:nvPr/>
        </p:nvSpPr>
        <p:spPr>
          <a:xfrm>
            <a:off x="8179265" y="2751589"/>
            <a:ext cx="3330429" cy="3422708"/>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7316B3AA-1A57-2962-D914-E48AF9DBE106}"/>
              </a:ext>
            </a:extLst>
          </p:cNvPr>
          <p:cNvPicPr>
            <a:picLocks noChangeAspect="1"/>
          </p:cNvPicPr>
          <p:nvPr/>
        </p:nvPicPr>
        <p:blipFill>
          <a:blip r:embed="rId4"/>
          <a:stretch>
            <a:fillRect/>
          </a:stretch>
        </p:blipFill>
        <p:spPr>
          <a:xfrm>
            <a:off x="10771697" y="5447543"/>
            <a:ext cx="1420302" cy="1420302"/>
          </a:xfrm>
          <a:prstGeom prst="rect">
            <a:avLst/>
          </a:prstGeom>
        </p:spPr>
      </p:pic>
      <p:sp>
        <p:nvSpPr>
          <p:cNvPr id="2" name="TextBox 1">
            <a:extLst>
              <a:ext uri="{FF2B5EF4-FFF2-40B4-BE49-F238E27FC236}">
                <a16:creationId xmlns:a16="http://schemas.microsoft.com/office/drawing/2014/main" id="{D8A67C4A-0780-2899-2406-C61E6FF50EDE}"/>
              </a:ext>
            </a:extLst>
          </p:cNvPr>
          <p:cNvSpPr txBox="1"/>
          <p:nvPr/>
        </p:nvSpPr>
        <p:spPr>
          <a:xfrm>
            <a:off x="8355709" y="2901364"/>
            <a:ext cx="2938472" cy="923330"/>
          </a:xfrm>
          <a:prstGeom prst="rect">
            <a:avLst/>
          </a:prstGeom>
          <a:noFill/>
        </p:spPr>
        <p:txBody>
          <a:bodyPr wrap="square" rtlCol="0">
            <a:spAutoFit/>
          </a:bodyPr>
          <a:lstStyle/>
          <a:p>
            <a:r>
              <a:rPr lang="en-GB" b="1" i="0" u="none" strike="noStrike" dirty="0">
                <a:solidFill>
                  <a:srgbClr val="489FD8"/>
                </a:solidFill>
                <a:effectLst/>
                <a:latin typeface="Calibri" panose="020F0502020204030204" pitchFamily="34" charset="0"/>
                <a:cs typeface="Calibri" panose="020F0502020204030204" pitchFamily="34" charset="0"/>
              </a:rPr>
              <a:t>Love Bedford website promotes all about Bedford, it’s businesses and events.  </a:t>
            </a:r>
            <a:endParaRPr lang="en-US" b="1" dirty="0">
              <a:solidFill>
                <a:srgbClr val="489FD8"/>
              </a:solidFill>
              <a:latin typeface="Calibri" panose="020F0502020204030204" pitchFamily="34" charset="0"/>
              <a:cs typeface="Calibri" panose="020F0502020204030204" pitchFamily="34" charset="0"/>
            </a:endParaRPr>
          </a:p>
        </p:txBody>
      </p:sp>
      <p:sp>
        <p:nvSpPr>
          <p:cNvPr id="3" name="TextBox 2">
            <a:extLst>
              <a:ext uri="{FF2B5EF4-FFF2-40B4-BE49-F238E27FC236}">
                <a16:creationId xmlns:a16="http://schemas.microsoft.com/office/drawing/2014/main" id="{612CD9A6-CE49-4AC2-4AD3-83ACE4837580}"/>
              </a:ext>
            </a:extLst>
          </p:cNvPr>
          <p:cNvSpPr txBox="1"/>
          <p:nvPr/>
        </p:nvSpPr>
        <p:spPr>
          <a:xfrm>
            <a:off x="8355709" y="4082350"/>
            <a:ext cx="5041783" cy="928203"/>
          </a:xfrm>
          <a:prstGeom prst="rect">
            <a:avLst/>
          </a:prstGeom>
          <a:noFill/>
        </p:spPr>
        <p:txBody>
          <a:bodyPr wrap="square" rtlCol="0">
            <a:spAutoFit/>
          </a:bodyPr>
          <a:lstStyle/>
          <a:p>
            <a:pPr algn="l"/>
            <a:r>
              <a:rPr lang="en-GB" sz="1200" b="0" i="0" u="none" strike="noStrike" dirty="0">
                <a:solidFill>
                  <a:srgbClr val="000000"/>
                </a:solidFill>
                <a:effectLst/>
                <a:latin typeface="Calibri" panose="020F0502020204030204" pitchFamily="34" charset="0"/>
                <a:cs typeface="Calibri" panose="020F0502020204030204" pitchFamily="34" charset="0"/>
              </a:rPr>
              <a:t>And over the past </a:t>
            </a:r>
            <a:r>
              <a:rPr lang="en-GB" sz="1200" dirty="0">
                <a:solidFill>
                  <a:srgbClr val="000000"/>
                </a:solidFill>
                <a:latin typeface="Calibri" panose="020F0502020204030204" pitchFamily="34" charset="0"/>
                <a:cs typeface="Calibri" panose="020F0502020204030204" pitchFamily="34" charset="0"/>
              </a:rPr>
              <a:t>9</a:t>
            </a:r>
            <a:r>
              <a:rPr lang="en-GB" sz="1200" b="0" i="0" u="none" strike="noStrike" dirty="0">
                <a:solidFill>
                  <a:srgbClr val="000000"/>
                </a:solidFill>
                <a:effectLst/>
                <a:latin typeface="Calibri" panose="020F0502020204030204" pitchFamily="34" charset="0"/>
                <a:cs typeface="Calibri" panose="020F0502020204030204" pitchFamily="34" charset="0"/>
              </a:rPr>
              <a:t> months: ...</a:t>
            </a:r>
          </a:p>
          <a:p>
            <a:pPr algn="l">
              <a:lnSpc>
                <a:spcPts val="2600"/>
              </a:lnSpc>
              <a:tabLst>
                <a:tab pos="1420813" algn="l"/>
              </a:tabLst>
            </a:pPr>
            <a:r>
              <a:rPr lang="en-GB" sz="1200" b="0" i="0" u="none" strike="noStrike" dirty="0">
                <a:solidFill>
                  <a:srgbClr val="000000"/>
                </a:solidFill>
                <a:effectLst/>
                <a:latin typeface="Calibri" panose="020F0502020204030204" pitchFamily="34" charset="0"/>
                <a:cs typeface="Calibri" panose="020F0502020204030204" pitchFamily="34" charset="0"/>
              </a:rPr>
              <a:t>Active users:	</a:t>
            </a:r>
            <a:r>
              <a:rPr lang="en-GB" sz="2000" b="1" dirty="0">
                <a:solidFill>
                  <a:srgbClr val="489FD8"/>
                </a:solidFill>
                <a:latin typeface="Calibri" panose="020F0502020204030204" pitchFamily="34" charset="0"/>
                <a:cs typeface="Calibri" panose="020F0502020204030204" pitchFamily="34" charset="0"/>
              </a:rPr>
              <a:t>239,989</a:t>
            </a:r>
            <a:endParaRPr lang="en-GB" sz="2000" b="1" i="0" u="none" strike="noStrike" dirty="0">
              <a:solidFill>
                <a:srgbClr val="489FD8"/>
              </a:solidFill>
              <a:effectLst/>
              <a:latin typeface="Calibri" panose="020F0502020204030204" pitchFamily="34" charset="0"/>
              <a:cs typeface="Calibri" panose="020F0502020204030204" pitchFamily="34" charset="0"/>
            </a:endParaRPr>
          </a:p>
          <a:p>
            <a:pPr algn="l">
              <a:lnSpc>
                <a:spcPts val="2600"/>
              </a:lnSpc>
              <a:tabLst>
                <a:tab pos="1420813" algn="l"/>
              </a:tabLst>
            </a:pPr>
            <a:r>
              <a:rPr lang="en-GB" sz="1200" b="0" i="0" u="none" strike="noStrike" dirty="0">
                <a:solidFill>
                  <a:srgbClr val="000000"/>
                </a:solidFill>
                <a:effectLst/>
                <a:latin typeface="Calibri" panose="020F0502020204030204" pitchFamily="34" charset="0"/>
                <a:cs typeface="Calibri" panose="020F0502020204030204" pitchFamily="34" charset="0"/>
              </a:rPr>
              <a:t>Event count: 	</a:t>
            </a:r>
            <a:r>
              <a:rPr lang="en-GB" sz="2000" b="1" dirty="0">
                <a:solidFill>
                  <a:srgbClr val="489FD8"/>
                </a:solidFill>
                <a:latin typeface="Calibri" panose="020F0502020204030204" pitchFamily="34" charset="0"/>
                <a:cs typeface="Calibri" panose="020F0502020204030204" pitchFamily="34" charset="0"/>
              </a:rPr>
              <a:t>625,084</a:t>
            </a:r>
            <a:endParaRPr lang="en-GB" sz="2000" b="1" i="0" u="none" strike="noStrike" dirty="0">
              <a:solidFill>
                <a:srgbClr val="489FD8"/>
              </a:solidFill>
              <a:effectLst/>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1EDACB15-3834-49FF-483F-358FA4EECF24}"/>
              </a:ext>
            </a:extLst>
          </p:cNvPr>
          <p:cNvCxnSpPr/>
          <p:nvPr/>
        </p:nvCxnSpPr>
        <p:spPr>
          <a:xfrm>
            <a:off x="8444345" y="4309329"/>
            <a:ext cx="2163088" cy="0"/>
          </a:xfrm>
          <a:prstGeom prst="line">
            <a:avLst/>
          </a:prstGeom>
          <a:ln>
            <a:solidFill>
              <a:srgbClr val="7EC8EF"/>
            </a:solidFill>
          </a:ln>
        </p:spPr>
        <p:style>
          <a:lnRef idx="1">
            <a:schemeClr val="accent1"/>
          </a:lnRef>
          <a:fillRef idx="0">
            <a:schemeClr val="accent1"/>
          </a:fillRef>
          <a:effectRef idx="0">
            <a:schemeClr val="accent1"/>
          </a:effectRef>
          <a:fontRef idx="minor">
            <a:schemeClr val="tx1"/>
          </a:fontRef>
        </p:style>
      </p:cxnSp>
      <p:pic>
        <p:nvPicPr>
          <p:cNvPr id="13" name="Picture 12" descr="A magazine with a page that has a person on it&#10;&#10;AI-generated content may be incorrect.">
            <a:extLst>
              <a:ext uri="{FF2B5EF4-FFF2-40B4-BE49-F238E27FC236}">
                <a16:creationId xmlns:a16="http://schemas.microsoft.com/office/drawing/2014/main" id="{85D0EACA-8CFF-8B33-9730-DB1ABEBF49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395" y="1756629"/>
            <a:ext cx="6845644" cy="486210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608562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4EFA7D-76D0-7B56-8826-750B3DD67F48}"/>
            </a:ext>
          </a:extLst>
        </p:cNvPr>
        <p:cNvGrpSpPr/>
        <p:nvPr/>
      </p:nvGrpSpPr>
      <p:grpSpPr>
        <a:xfrm>
          <a:off x="0" y="0"/>
          <a:ext cx="0" cy="0"/>
          <a:chOff x="0" y="0"/>
          <a:chExt cx="0" cy="0"/>
        </a:xfrm>
      </p:grpSpPr>
      <p:pic>
        <p:nvPicPr>
          <p:cNvPr id="24" name="Picture 23">
            <a:extLst>
              <a:ext uri="{FF2B5EF4-FFF2-40B4-BE49-F238E27FC236}">
                <a16:creationId xmlns:a16="http://schemas.microsoft.com/office/drawing/2014/main" id="{E10793E4-502E-A3F3-C39A-3F92C956F6FA}"/>
              </a:ext>
            </a:extLst>
          </p:cNvPr>
          <p:cNvPicPr>
            <a:picLocks noChangeAspect="1"/>
          </p:cNvPicPr>
          <p:nvPr/>
        </p:nvPicPr>
        <p:blipFill>
          <a:blip r:embed="rId2">
            <a:alphaModFix amt="21000"/>
          </a:blip>
          <a:stretch>
            <a:fillRect/>
          </a:stretch>
        </p:blipFill>
        <p:spPr>
          <a:xfrm>
            <a:off x="9022869" y="-9845"/>
            <a:ext cx="3169131" cy="6858000"/>
          </a:xfrm>
          <a:prstGeom prst="rect">
            <a:avLst/>
          </a:prstGeom>
        </p:spPr>
      </p:pic>
      <p:sp>
        <p:nvSpPr>
          <p:cNvPr id="4" name="Rectangle 3">
            <a:extLst>
              <a:ext uri="{FF2B5EF4-FFF2-40B4-BE49-F238E27FC236}">
                <a16:creationId xmlns:a16="http://schemas.microsoft.com/office/drawing/2014/main" id="{94C32521-A90A-E45C-B45A-397CF2B1F9A2}"/>
              </a:ext>
            </a:extLst>
          </p:cNvPr>
          <p:cNvSpPr/>
          <p:nvPr/>
        </p:nvSpPr>
        <p:spPr>
          <a:xfrm>
            <a:off x="1" y="-9845"/>
            <a:ext cx="12192000" cy="2176169"/>
          </a:xfrm>
          <a:prstGeom prst="rect">
            <a:avLst/>
          </a:prstGeom>
          <a:gradFill>
            <a:gsLst>
              <a:gs pos="100000">
                <a:srgbClr val="153D50"/>
              </a:gs>
              <a:gs pos="0">
                <a:srgbClr val="137CB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565025A0-2252-D679-95A9-885D2F83AE6C}"/>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3600" b="1" dirty="0">
                <a:solidFill>
                  <a:schemeClr val="bg1"/>
                </a:solidFill>
                <a:ea typeface="+mj-lt"/>
                <a:cs typeface="+mj-lt"/>
              </a:rPr>
              <a:t>2023/24 Annual Review document recap </a:t>
            </a:r>
            <a:endParaRPr lang="en-GB" sz="3600" b="1" dirty="0">
              <a:solidFill>
                <a:schemeClr val="bg1"/>
              </a:solidFill>
              <a:cs typeface="Calibri Light"/>
            </a:endParaRPr>
          </a:p>
        </p:txBody>
      </p:sp>
      <p:pic>
        <p:nvPicPr>
          <p:cNvPr id="6" name="Picture 5" descr="A blue square with a heart and a black background&#10;&#10;Description automatically generated">
            <a:extLst>
              <a:ext uri="{FF2B5EF4-FFF2-40B4-BE49-F238E27FC236}">
                <a16:creationId xmlns:a16="http://schemas.microsoft.com/office/drawing/2014/main" id="{9C19BE6B-71B8-0E6D-D68C-E15DEE7E2A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3" name="Rounded Rectangle 2">
            <a:extLst>
              <a:ext uri="{FF2B5EF4-FFF2-40B4-BE49-F238E27FC236}">
                <a16:creationId xmlns:a16="http://schemas.microsoft.com/office/drawing/2014/main" id="{52D92F12-CC7A-C39A-6074-A36D419B0F85}"/>
              </a:ext>
            </a:extLst>
          </p:cNvPr>
          <p:cNvSpPr/>
          <p:nvPr/>
        </p:nvSpPr>
        <p:spPr>
          <a:xfrm>
            <a:off x="9307593" y="2751589"/>
            <a:ext cx="2202101" cy="3422708"/>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AC0479C-BF67-FE72-8596-DF96C8B837F9}"/>
              </a:ext>
            </a:extLst>
          </p:cNvPr>
          <p:cNvPicPr>
            <a:picLocks noChangeAspect="1"/>
          </p:cNvPicPr>
          <p:nvPr/>
        </p:nvPicPr>
        <p:blipFill>
          <a:blip r:embed="rId4"/>
          <a:stretch>
            <a:fillRect/>
          </a:stretch>
        </p:blipFill>
        <p:spPr>
          <a:xfrm>
            <a:off x="10771697" y="5447543"/>
            <a:ext cx="1420302" cy="1420302"/>
          </a:xfrm>
          <a:prstGeom prst="rect">
            <a:avLst/>
          </a:prstGeom>
        </p:spPr>
      </p:pic>
      <p:sp>
        <p:nvSpPr>
          <p:cNvPr id="2" name="TextBox 1">
            <a:extLst>
              <a:ext uri="{FF2B5EF4-FFF2-40B4-BE49-F238E27FC236}">
                <a16:creationId xmlns:a16="http://schemas.microsoft.com/office/drawing/2014/main" id="{7225BE55-C91E-D52A-4FFC-7F6AD51883E7}"/>
              </a:ext>
            </a:extLst>
          </p:cNvPr>
          <p:cNvSpPr txBox="1"/>
          <p:nvPr/>
        </p:nvSpPr>
        <p:spPr>
          <a:xfrm>
            <a:off x="9486691" y="3030951"/>
            <a:ext cx="1896307" cy="1477328"/>
          </a:xfrm>
          <a:prstGeom prst="rect">
            <a:avLst/>
          </a:prstGeom>
          <a:noFill/>
        </p:spPr>
        <p:txBody>
          <a:bodyPr wrap="square" rtlCol="0">
            <a:spAutoFit/>
          </a:bodyPr>
          <a:lstStyle/>
          <a:p>
            <a:r>
              <a:rPr lang="en-US" b="1" dirty="0">
                <a:solidFill>
                  <a:srgbClr val="489FD8"/>
                </a:solidFill>
              </a:rPr>
              <a:t>PROJECTS …</a:t>
            </a:r>
          </a:p>
          <a:p>
            <a:endParaRPr lang="en-US" b="1" dirty="0">
              <a:solidFill>
                <a:srgbClr val="489FD8"/>
              </a:solidFill>
            </a:endParaRPr>
          </a:p>
          <a:p>
            <a:r>
              <a:rPr lang="en-US" b="1" dirty="0">
                <a:solidFill>
                  <a:srgbClr val="489FD8"/>
                </a:solidFill>
              </a:rPr>
              <a:t>Love Bedford Marketing &amp; Promotions </a:t>
            </a:r>
          </a:p>
        </p:txBody>
      </p:sp>
      <p:pic>
        <p:nvPicPr>
          <p:cNvPr id="10" name="Picture 9" descr="A brochure with a couple of people&#10;&#10;AI-generated content may be incorrect.">
            <a:extLst>
              <a:ext uri="{FF2B5EF4-FFF2-40B4-BE49-F238E27FC236}">
                <a16:creationId xmlns:a16="http://schemas.microsoft.com/office/drawing/2014/main" id="{79A6F540-D87F-A853-0742-8A0213238A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7385" y="1729333"/>
            <a:ext cx="6845643" cy="4862100"/>
          </a:xfrm>
          <a:prstGeom prst="rect">
            <a:avLst/>
          </a:prstGeom>
          <a:effectLst>
            <a:outerShdw blurRad="50800" dist="38100" dir="2700000" algn="tl" rotWithShape="0">
              <a:prstClr val="black">
                <a:alpha val="40000"/>
              </a:prstClr>
            </a:outerShdw>
          </a:effectLst>
        </p:spPr>
      </p:pic>
      <p:pic>
        <p:nvPicPr>
          <p:cNvPr id="14" name="Picture 13" descr="A brochure with images of people and text&#10;&#10;AI-generated content may be incorrect.">
            <a:extLst>
              <a:ext uri="{FF2B5EF4-FFF2-40B4-BE49-F238E27FC236}">
                <a16:creationId xmlns:a16="http://schemas.microsoft.com/office/drawing/2014/main" id="{0743D9D9-936E-0D19-D499-1427E2C9455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0468" y="4508279"/>
            <a:ext cx="2692400" cy="1905000"/>
          </a:xfrm>
          <a:prstGeom prst="rect">
            <a:avLst/>
          </a:prstGeom>
          <a:effectLst>
            <a:outerShdw blurRad="50800" dist="38100" dir="2700000" algn="tl" rotWithShape="0">
              <a:prstClr val="black">
                <a:alpha val="40000"/>
              </a:prstClr>
            </a:outerShdw>
          </a:effectLst>
        </p:spPr>
      </p:pic>
      <p:pic>
        <p:nvPicPr>
          <p:cNvPr id="18" name="Picture 17" descr="A brochure with a photo of a person in an orange vest&#10;&#10;AI-generated content may be incorrect.">
            <a:extLst>
              <a:ext uri="{FF2B5EF4-FFF2-40B4-BE49-F238E27FC236}">
                <a16:creationId xmlns:a16="http://schemas.microsoft.com/office/drawing/2014/main" id="{D76B26EF-C749-DA00-5CCE-BDABBF15E6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0468" y="2310556"/>
            <a:ext cx="2692400" cy="1905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68048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65E870-921E-E8E8-2649-5A6F7D031A8C}"/>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9F8D2267-195E-FC9B-207E-F3FE609EB9B4}"/>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2" name="Rounded Rectangle 1">
            <a:extLst>
              <a:ext uri="{FF2B5EF4-FFF2-40B4-BE49-F238E27FC236}">
                <a16:creationId xmlns:a16="http://schemas.microsoft.com/office/drawing/2014/main" id="{DE2F2A53-FF31-A363-4368-F91429503DF4}"/>
              </a:ext>
            </a:extLst>
          </p:cNvPr>
          <p:cNvSpPr/>
          <p:nvPr/>
        </p:nvSpPr>
        <p:spPr>
          <a:xfrm>
            <a:off x="8179265" y="2751589"/>
            <a:ext cx="3330429" cy="3422708"/>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8E83337C-BFF2-1131-096D-AEEB1712116F}"/>
              </a:ext>
            </a:extLst>
          </p:cNvPr>
          <p:cNvPicPr>
            <a:picLocks noChangeAspect="1"/>
          </p:cNvPicPr>
          <p:nvPr/>
        </p:nvPicPr>
        <p:blipFill>
          <a:blip r:embed="rId3"/>
          <a:stretch>
            <a:fillRect/>
          </a:stretch>
        </p:blipFill>
        <p:spPr>
          <a:xfrm>
            <a:off x="10771697" y="5447543"/>
            <a:ext cx="1420302" cy="1420302"/>
          </a:xfrm>
          <a:prstGeom prst="rect">
            <a:avLst/>
          </a:prstGeom>
        </p:spPr>
      </p:pic>
      <p:sp>
        <p:nvSpPr>
          <p:cNvPr id="4" name="Rectangle 3">
            <a:extLst>
              <a:ext uri="{FF2B5EF4-FFF2-40B4-BE49-F238E27FC236}">
                <a16:creationId xmlns:a16="http://schemas.microsoft.com/office/drawing/2014/main" id="{23C57D58-1790-5F45-D328-99117CEA9816}"/>
              </a:ext>
            </a:extLst>
          </p:cNvPr>
          <p:cNvSpPr/>
          <p:nvPr/>
        </p:nvSpPr>
        <p:spPr>
          <a:xfrm>
            <a:off x="1" y="-9845"/>
            <a:ext cx="12192000" cy="2176169"/>
          </a:xfrm>
          <a:prstGeom prst="rect">
            <a:avLst/>
          </a:prstGeom>
          <a:gradFill>
            <a:gsLst>
              <a:gs pos="100000">
                <a:srgbClr val="153D50"/>
              </a:gs>
              <a:gs pos="0">
                <a:srgbClr val="137CB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472F2567-7DE1-E89F-7AB8-F36E1E4A5BF8}"/>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3600" b="1" dirty="0">
                <a:solidFill>
                  <a:schemeClr val="bg1"/>
                </a:solidFill>
                <a:ea typeface="+mj-lt"/>
                <a:cs typeface="+mj-lt"/>
              </a:rPr>
              <a:t>2023/24 Annual Review document recap</a:t>
            </a:r>
            <a:endParaRPr lang="en-GB" sz="3600" b="1" dirty="0">
              <a:solidFill>
                <a:schemeClr val="bg1"/>
              </a:solidFill>
              <a:cs typeface="Calibri Light"/>
            </a:endParaRPr>
          </a:p>
        </p:txBody>
      </p:sp>
      <p:pic>
        <p:nvPicPr>
          <p:cNvPr id="6" name="Picture 5" descr="A blue square with a heart and a black background&#10;&#10;Description automatically generated">
            <a:extLst>
              <a:ext uri="{FF2B5EF4-FFF2-40B4-BE49-F238E27FC236}">
                <a16:creationId xmlns:a16="http://schemas.microsoft.com/office/drawing/2014/main" id="{2667CE57-9470-C2FC-0FFE-A529D56D6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3" name="TextBox 2">
            <a:extLst>
              <a:ext uri="{FF2B5EF4-FFF2-40B4-BE49-F238E27FC236}">
                <a16:creationId xmlns:a16="http://schemas.microsoft.com/office/drawing/2014/main" id="{93F6ACE4-F4FB-D277-48DA-9E1B5102AD59}"/>
              </a:ext>
            </a:extLst>
          </p:cNvPr>
          <p:cNvSpPr txBox="1"/>
          <p:nvPr/>
        </p:nvSpPr>
        <p:spPr>
          <a:xfrm>
            <a:off x="8773042" y="3346884"/>
            <a:ext cx="2933235" cy="369332"/>
          </a:xfrm>
          <a:prstGeom prst="rect">
            <a:avLst/>
          </a:prstGeom>
          <a:noFill/>
        </p:spPr>
        <p:txBody>
          <a:bodyPr wrap="square">
            <a:spAutoFit/>
          </a:bodyPr>
          <a:lstStyle/>
          <a:p>
            <a:r>
              <a:rPr lang="en-US" sz="1800" b="1" dirty="0">
                <a:solidFill>
                  <a:srgbClr val="489FD8"/>
                </a:solidFill>
              </a:rPr>
              <a:t>B2B and B2C analysis</a:t>
            </a:r>
            <a:endParaRPr lang="en-GB" dirty="0"/>
          </a:p>
        </p:txBody>
      </p:sp>
      <p:pic>
        <p:nvPicPr>
          <p:cNvPr id="11" name="Picture 10" descr="A screenshot of a website&#10;&#10;AI-generated content may be incorrect.">
            <a:extLst>
              <a:ext uri="{FF2B5EF4-FFF2-40B4-BE49-F238E27FC236}">
                <a16:creationId xmlns:a16="http://schemas.microsoft.com/office/drawing/2014/main" id="{57EACDED-8A89-58B2-AE7C-DF89C54307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09425" y="1752600"/>
            <a:ext cx="6765608" cy="4805255"/>
          </a:xfrm>
          <a:prstGeom prst="rect">
            <a:avLst/>
          </a:prstGeom>
        </p:spPr>
      </p:pic>
    </p:spTree>
    <p:extLst>
      <p:ext uri="{BB962C8B-B14F-4D97-AF65-F5344CB8AC3E}">
        <p14:creationId xmlns:p14="http://schemas.microsoft.com/office/powerpoint/2010/main" val="1593890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707653-64D7-DFE1-B0C9-EF147A92C80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C31A795-E0FC-969F-B36D-B3F3B00783E2}"/>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4" name="Rectangle 3">
            <a:extLst>
              <a:ext uri="{FF2B5EF4-FFF2-40B4-BE49-F238E27FC236}">
                <a16:creationId xmlns:a16="http://schemas.microsoft.com/office/drawing/2014/main" id="{45FA1356-873C-E52B-FB0E-1B295B4D7AAD}"/>
              </a:ext>
            </a:extLst>
          </p:cNvPr>
          <p:cNvSpPr/>
          <p:nvPr/>
        </p:nvSpPr>
        <p:spPr>
          <a:xfrm>
            <a:off x="1" y="-9845"/>
            <a:ext cx="12192000" cy="2176169"/>
          </a:xfrm>
          <a:prstGeom prst="rect">
            <a:avLst/>
          </a:prstGeom>
          <a:gradFill>
            <a:gsLst>
              <a:gs pos="100000">
                <a:srgbClr val="153D50"/>
              </a:gs>
              <a:gs pos="0">
                <a:srgbClr val="137CB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EE097ACD-84E4-8F3D-E7E1-2C032493F47F}"/>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3600" b="1" dirty="0">
                <a:solidFill>
                  <a:schemeClr val="bg1"/>
                </a:solidFill>
                <a:ea typeface="+mj-lt"/>
                <a:cs typeface="+mj-lt"/>
              </a:rPr>
              <a:t>2023/24 Annual Review document recap </a:t>
            </a:r>
            <a:endParaRPr lang="en-GB" sz="3600" b="1" dirty="0">
              <a:solidFill>
                <a:schemeClr val="bg1"/>
              </a:solidFill>
              <a:cs typeface="Calibri Light"/>
            </a:endParaRPr>
          </a:p>
        </p:txBody>
      </p:sp>
      <p:pic>
        <p:nvPicPr>
          <p:cNvPr id="6" name="Picture 5" descr="A blue square with a heart and a black background&#10;&#10;Description automatically generated">
            <a:extLst>
              <a:ext uri="{FF2B5EF4-FFF2-40B4-BE49-F238E27FC236}">
                <a16:creationId xmlns:a16="http://schemas.microsoft.com/office/drawing/2014/main" id="{3728EA0B-C131-6A52-9501-AB5EB89D2B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3" name="Rounded Rectangle 2">
            <a:extLst>
              <a:ext uri="{FF2B5EF4-FFF2-40B4-BE49-F238E27FC236}">
                <a16:creationId xmlns:a16="http://schemas.microsoft.com/office/drawing/2014/main" id="{36515EF9-F11F-B4B4-4BCE-A269D0F59EE7}"/>
              </a:ext>
            </a:extLst>
          </p:cNvPr>
          <p:cNvSpPr/>
          <p:nvPr/>
        </p:nvSpPr>
        <p:spPr>
          <a:xfrm>
            <a:off x="8179265" y="2751589"/>
            <a:ext cx="3330429" cy="3422708"/>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C37A149F-35DA-EFD0-7F37-E40DDC8FBF0C}"/>
              </a:ext>
            </a:extLst>
          </p:cNvPr>
          <p:cNvPicPr>
            <a:picLocks noChangeAspect="1"/>
          </p:cNvPicPr>
          <p:nvPr/>
        </p:nvPicPr>
        <p:blipFill>
          <a:blip r:embed="rId4"/>
          <a:stretch>
            <a:fillRect/>
          </a:stretch>
        </p:blipFill>
        <p:spPr>
          <a:xfrm>
            <a:off x="10771697" y="5447543"/>
            <a:ext cx="1420302" cy="1420302"/>
          </a:xfrm>
          <a:prstGeom prst="rect">
            <a:avLst/>
          </a:prstGeom>
        </p:spPr>
      </p:pic>
      <p:sp>
        <p:nvSpPr>
          <p:cNvPr id="2" name="TextBox 1">
            <a:extLst>
              <a:ext uri="{FF2B5EF4-FFF2-40B4-BE49-F238E27FC236}">
                <a16:creationId xmlns:a16="http://schemas.microsoft.com/office/drawing/2014/main" id="{256C1AAC-4782-2B8B-769F-246A6649078B}"/>
              </a:ext>
            </a:extLst>
          </p:cNvPr>
          <p:cNvSpPr txBox="1"/>
          <p:nvPr/>
        </p:nvSpPr>
        <p:spPr>
          <a:xfrm>
            <a:off x="8460425" y="3053663"/>
            <a:ext cx="2726020" cy="2123658"/>
          </a:xfrm>
          <a:prstGeom prst="rect">
            <a:avLst/>
          </a:prstGeom>
          <a:noFill/>
        </p:spPr>
        <p:txBody>
          <a:bodyPr wrap="square" rtlCol="0">
            <a:spAutoFit/>
          </a:bodyPr>
          <a:lstStyle/>
          <a:p>
            <a:r>
              <a:rPr lang="en-US" sz="1200" dirty="0"/>
              <a:t>BedfordBID provides a voice for businesses and support with crime reduction and safety initiatives.  </a:t>
            </a:r>
          </a:p>
          <a:p>
            <a:endParaRPr lang="en-US" sz="1200" dirty="0"/>
          </a:p>
          <a:p>
            <a:r>
              <a:rPr lang="en-US" sz="1200" dirty="0"/>
              <a:t>The team also communicate, and signpost matters of importance and interest to the business community including the community safety survey, consultations, Public Space Protection Order renewal and help shape the Council’s Public Transport Policy.</a:t>
            </a:r>
          </a:p>
        </p:txBody>
      </p:sp>
      <p:pic>
        <p:nvPicPr>
          <p:cNvPr id="11" name="Picture 10" descr="A group of people in uniform&#10;&#10;AI-generated content may be incorrect.">
            <a:extLst>
              <a:ext uri="{FF2B5EF4-FFF2-40B4-BE49-F238E27FC236}">
                <a16:creationId xmlns:a16="http://schemas.microsoft.com/office/drawing/2014/main" id="{A3EB4F25-B4FA-9896-E676-2FE6F843889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394" y="1729334"/>
            <a:ext cx="6821549" cy="484498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4953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305725-F6ED-3EB5-3295-B584BC06F258}"/>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55CB44F5-CFAD-F591-4FC4-163B64E3B07E}"/>
              </a:ext>
            </a:extLst>
          </p:cNvPr>
          <p:cNvPicPr>
            <a:picLocks noChangeAspect="1"/>
          </p:cNvPicPr>
          <p:nvPr/>
        </p:nvPicPr>
        <p:blipFill>
          <a:blip r:embed="rId2">
            <a:alphaModFix amt="21000"/>
          </a:blip>
          <a:stretch>
            <a:fillRect/>
          </a:stretch>
        </p:blipFill>
        <p:spPr>
          <a:xfrm>
            <a:off x="9022868" y="0"/>
            <a:ext cx="3169131" cy="6858000"/>
          </a:xfrm>
          <a:prstGeom prst="rect">
            <a:avLst/>
          </a:prstGeom>
        </p:spPr>
      </p:pic>
      <p:sp>
        <p:nvSpPr>
          <p:cNvPr id="4" name="Rectangle 3">
            <a:extLst>
              <a:ext uri="{FF2B5EF4-FFF2-40B4-BE49-F238E27FC236}">
                <a16:creationId xmlns:a16="http://schemas.microsoft.com/office/drawing/2014/main" id="{6E80CC12-4E05-3C59-8D78-E014EA12E5D3}"/>
              </a:ext>
            </a:extLst>
          </p:cNvPr>
          <p:cNvSpPr/>
          <p:nvPr/>
        </p:nvSpPr>
        <p:spPr>
          <a:xfrm>
            <a:off x="1" y="-9845"/>
            <a:ext cx="12192000" cy="2176169"/>
          </a:xfrm>
          <a:prstGeom prst="rect">
            <a:avLst/>
          </a:prstGeom>
          <a:gradFill>
            <a:gsLst>
              <a:gs pos="100000">
                <a:srgbClr val="153D50"/>
              </a:gs>
              <a:gs pos="0">
                <a:srgbClr val="137CBF"/>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3">
            <a:extLst>
              <a:ext uri="{FF2B5EF4-FFF2-40B4-BE49-F238E27FC236}">
                <a16:creationId xmlns:a16="http://schemas.microsoft.com/office/drawing/2014/main" id="{1066F5CC-5AD6-D6A8-1D68-0C089F657832}"/>
              </a:ext>
            </a:extLst>
          </p:cNvPr>
          <p:cNvSpPr>
            <a:spLocks noGrp="1"/>
          </p:cNvSpPr>
          <p:nvPr>
            <p:ph type="title"/>
          </p:nvPr>
        </p:nvSpPr>
        <p:spPr>
          <a:xfrm>
            <a:off x="778580" y="288859"/>
            <a:ext cx="10515600" cy="1325563"/>
          </a:xfrm>
          <a:ln w="28575">
            <a:noFill/>
          </a:ln>
        </p:spPr>
        <p:txBody>
          <a:bodyPr>
            <a:normAutofit/>
          </a:bodyPr>
          <a:lstStyle/>
          <a:p>
            <a:r>
              <a:rPr lang="en-GB" sz="4000" dirty="0">
                <a:solidFill>
                  <a:schemeClr val="bg1"/>
                </a:solidFill>
                <a:ea typeface="+mj-lt"/>
                <a:cs typeface="+mj-lt"/>
              </a:rPr>
              <a:t>BedfordBID virtual AGM February 2025</a:t>
            </a:r>
            <a:br>
              <a:rPr lang="en-GB" sz="4000" dirty="0">
                <a:solidFill>
                  <a:schemeClr val="bg1"/>
                </a:solidFill>
                <a:ea typeface="+mj-lt"/>
                <a:cs typeface="+mj-lt"/>
              </a:rPr>
            </a:br>
            <a:r>
              <a:rPr lang="en-GB" sz="3600" b="1" dirty="0">
                <a:solidFill>
                  <a:schemeClr val="bg1"/>
                </a:solidFill>
                <a:ea typeface="+mj-lt"/>
                <a:cs typeface="+mj-lt"/>
              </a:rPr>
              <a:t>2023/24 Annual Review document recap </a:t>
            </a:r>
            <a:endParaRPr lang="en-GB" sz="3600" b="1" dirty="0">
              <a:solidFill>
                <a:schemeClr val="bg1"/>
              </a:solidFill>
              <a:cs typeface="Calibri Light"/>
            </a:endParaRPr>
          </a:p>
        </p:txBody>
      </p:sp>
      <p:pic>
        <p:nvPicPr>
          <p:cNvPr id="6" name="Picture 5" descr="A blue square with a heart and a black background&#10;&#10;Description automatically generated">
            <a:extLst>
              <a:ext uri="{FF2B5EF4-FFF2-40B4-BE49-F238E27FC236}">
                <a16:creationId xmlns:a16="http://schemas.microsoft.com/office/drawing/2014/main" id="{DF2FB3BE-9FF9-EC52-BAF2-75DA4839D3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96143" y="169374"/>
            <a:ext cx="1559960" cy="1559960"/>
          </a:xfrm>
          <a:prstGeom prst="rect">
            <a:avLst/>
          </a:prstGeom>
        </p:spPr>
      </p:pic>
      <p:sp>
        <p:nvSpPr>
          <p:cNvPr id="8" name="Rounded Rectangle 7">
            <a:extLst>
              <a:ext uri="{FF2B5EF4-FFF2-40B4-BE49-F238E27FC236}">
                <a16:creationId xmlns:a16="http://schemas.microsoft.com/office/drawing/2014/main" id="{669BE8F8-1FED-3BA0-B5E1-97FC5F4FCDB3}"/>
              </a:ext>
            </a:extLst>
          </p:cNvPr>
          <p:cNvSpPr/>
          <p:nvPr/>
        </p:nvSpPr>
        <p:spPr>
          <a:xfrm>
            <a:off x="4742917" y="2455183"/>
            <a:ext cx="6862272" cy="3834522"/>
          </a:xfrm>
          <a:prstGeom prst="roundRect">
            <a:avLst>
              <a:gd name="adj" fmla="val 6863"/>
            </a:avLst>
          </a:prstGeom>
          <a:solidFill>
            <a:srgbClr val="F0F1F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6D35DEE-30C1-ACC8-9196-EBA8FBCFEBDC}"/>
              </a:ext>
            </a:extLst>
          </p:cNvPr>
          <p:cNvPicPr>
            <a:picLocks noChangeAspect="1"/>
          </p:cNvPicPr>
          <p:nvPr/>
        </p:nvPicPr>
        <p:blipFill>
          <a:blip r:embed="rId4"/>
          <a:stretch>
            <a:fillRect/>
          </a:stretch>
        </p:blipFill>
        <p:spPr>
          <a:xfrm>
            <a:off x="10771697" y="5447543"/>
            <a:ext cx="1420302" cy="1420302"/>
          </a:xfrm>
          <a:prstGeom prst="rect">
            <a:avLst/>
          </a:prstGeom>
        </p:spPr>
      </p:pic>
      <p:sp>
        <p:nvSpPr>
          <p:cNvPr id="15" name="TextBox 14">
            <a:extLst>
              <a:ext uri="{FF2B5EF4-FFF2-40B4-BE49-F238E27FC236}">
                <a16:creationId xmlns:a16="http://schemas.microsoft.com/office/drawing/2014/main" id="{0E1203B8-F283-9CA7-D9E0-908729B830F4}"/>
              </a:ext>
            </a:extLst>
          </p:cNvPr>
          <p:cNvSpPr txBox="1"/>
          <p:nvPr/>
        </p:nvSpPr>
        <p:spPr>
          <a:xfrm>
            <a:off x="5019764" y="2814267"/>
            <a:ext cx="5494789" cy="338554"/>
          </a:xfrm>
          <a:prstGeom prst="rect">
            <a:avLst/>
          </a:prstGeom>
          <a:noFill/>
        </p:spPr>
        <p:txBody>
          <a:bodyPr wrap="square" rtlCol="0">
            <a:spAutoFit/>
          </a:bodyPr>
          <a:lstStyle/>
          <a:p>
            <a:r>
              <a:rPr lang="en-US" sz="1600" b="1" dirty="0">
                <a:solidFill>
                  <a:srgbClr val="489FD8"/>
                </a:solidFill>
              </a:rPr>
              <a:t>Improving the Visitor Experience; partnerships</a:t>
            </a:r>
          </a:p>
        </p:txBody>
      </p:sp>
      <p:sp>
        <p:nvSpPr>
          <p:cNvPr id="16" name="TextBox 15">
            <a:extLst>
              <a:ext uri="{FF2B5EF4-FFF2-40B4-BE49-F238E27FC236}">
                <a16:creationId xmlns:a16="http://schemas.microsoft.com/office/drawing/2014/main" id="{1EBCF184-71D5-9130-6104-F3867D4C43B2}"/>
              </a:ext>
            </a:extLst>
          </p:cNvPr>
          <p:cNvSpPr txBox="1"/>
          <p:nvPr/>
        </p:nvSpPr>
        <p:spPr>
          <a:xfrm>
            <a:off x="5019764" y="3152821"/>
            <a:ext cx="6259841" cy="2862322"/>
          </a:xfrm>
          <a:prstGeom prst="rect">
            <a:avLst/>
          </a:prstGeom>
          <a:noFill/>
        </p:spPr>
        <p:txBody>
          <a:bodyPr wrap="square" rtlCol="0">
            <a:spAutoFit/>
          </a:bodyPr>
          <a:lstStyle/>
          <a:p>
            <a:r>
              <a:rPr lang="en-GB" sz="1200" b="0" i="0" u="none" strike="noStrike" dirty="0">
                <a:solidFill>
                  <a:srgbClr val="000000"/>
                </a:solidFill>
                <a:effectLst/>
                <a:latin typeface="Calibri" panose="020F0502020204030204" pitchFamily="34" charset="0"/>
                <a:cs typeface="Calibri" panose="020F0502020204030204" pitchFamily="34" charset="0"/>
              </a:rPr>
              <a:t>The BedfordBID Champions have been an </a:t>
            </a:r>
            <a:r>
              <a:rPr lang="en-GB" sz="1200" dirty="0">
                <a:solidFill>
                  <a:srgbClr val="000000"/>
                </a:solidFill>
                <a:latin typeface="Calibri" panose="020F0502020204030204" pitchFamily="34" charset="0"/>
                <a:cs typeface="Calibri" panose="020F0502020204030204" pitchFamily="34" charset="0"/>
              </a:rPr>
              <a:t>integral part of the town centre landscape and Bedford’s business community for many years.  They act as the ‘eyes and ears’ of the town and also link between businesses, emergency services and relevant council services.  </a:t>
            </a:r>
          </a:p>
          <a:p>
            <a:endParaRPr lang="en-GB" sz="1200" dirty="0">
              <a:solidFill>
                <a:srgbClr val="000000"/>
              </a:solidFill>
              <a:latin typeface="Calibri" panose="020F0502020204030204" pitchFamily="34" charset="0"/>
              <a:cs typeface="Calibri" panose="020F0502020204030204" pitchFamily="34" charset="0"/>
            </a:endParaRPr>
          </a:p>
          <a:p>
            <a:r>
              <a:rPr lang="en-GB" sz="1200" dirty="0">
                <a:solidFill>
                  <a:srgbClr val="000000"/>
                </a:solidFill>
                <a:latin typeface="Calibri" panose="020F0502020204030204" pitchFamily="34" charset="0"/>
                <a:cs typeface="Calibri" panose="020F0502020204030204" pitchFamily="34" charset="0"/>
              </a:rPr>
              <a:t>All staff are first aid trained and carry out regular weekly checks, updates and reprovisioning of town centre defibrillators.  </a:t>
            </a:r>
            <a:r>
              <a:rPr lang="en-GB" sz="1200" b="0" i="0" u="none" strike="noStrike" dirty="0">
                <a:solidFill>
                  <a:srgbClr val="000000"/>
                </a:solidFill>
                <a:effectLst/>
                <a:latin typeface="Calibri" panose="020F0502020204030204" pitchFamily="34" charset="0"/>
                <a:cs typeface="Calibri" panose="020F0502020204030204" pitchFamily="34" charset="0"/>
              </a:rPr>
              <a:t>During 2023/24, 376 separate graffiti, </a:t>
            </a:r>
            <a:r>
              <a:rPr lang="en-GB" sz="1200" dirty="0">
                <a:solidFill>
                  <a:srgbClr val="000000"/>
                </a:solidFill>
                <a:latin typeface="Calibri" panose="020F0502020204030204" pitchFamily="34" charset="0"/>
                <a:cs typeface="Calibri" panose="020F0502020204030204" pitchFamily="34" charset="0"/>
              </a:rPr>
              <a:t>StreetLink street cleansing and highway engineers’ reports were reported by the frontline team.</a:t>
            </a:r>
          </a:p>
          <a:p>
            <a:endParaRPr lang="en-GB" sz="1200" dirty="0">
              <a:solidFill>
                <a:srgbClr val="000000"/>
              </a:solidFill>
              <a:latin typeface="Calibri" panose="020F0502020204030204" pitchFamily="34" charset="0"/>
              <a:cs typeface="Calibri" panose="020F0502020204030204" pitchFamily="34" charset="0"/>
            </a:endParaRPr>
          </a:p>
          <a:p>
            <a:r>
              <a:rPr lang="en-GB" sz="1200" dirty="0">
                <a:solidFill>
                  <a:srgbClr val="000000"/>
                </a:solidFill>
                <a:latin typeface="Calibri" panose="020F0502020204030204" pitchFamily="34" charset="0"/>
                <a:cs typeface="Calibri" panose="020F0502020204030204" pitchFamily="34" charset="0"/>
              </a:rPr>
              <a:t>The dedicated BedfordBID night team support the town at weekends as well as provide taxi marshalling services at the end of the night.</a:t>
            </a:r>
          </a:p>
          <a:p>
            <a:endParaRPr lang="en-GB" sz="1200" dirty="0">
              <a:solidFill>
                <a:srgbClr val="000000"/>
              </a:solidFill>
              <a:latin typeface="Calibri" panose="020F0502020204030204" pitchFamily="34" charset="0"/>
              <a:cs typeface="Calibri" panose="020F0502020204030204" pitchFamily="34" charset="0"/>
            </a:endParaRPr>
          </a:p>
          <a:p>
            <a:r>
              <a:rPr lang="en-GB" sz="1200" dirty="0">
                <a:solidFill>
                  <a:srgbClr val="000000"/>
                </a:solidFill>
                <a:latin typeface="Calibri" panose="020F0502020204030204" pitchFamily="34" charset="0"/>
                <a:cs typeface="Calibri" panose="020F0502020204030204" pitchFamily="34" charset="0"/>
              </a:rPr>
              <a:t>BedfordBID also acts as secretary for the BedSafe group (town centre licensees) organising membership, meeting invites, minutes and communications.  BedfordBID arranges and </a:t>
            </a:r>
          </a:p>
          <a:p>
            <a:r>
              <a:rPr lang="en-GB" sz="1200" dirty="0">
                <a:solidFill>
                  <a:srgbClr val="000000"/>
                </a:solidFill>
                <a:latin typeface="Calibri" panose="020F0502020204030204" pitchFamily="34" charset="0"/>
                <a:cs typeface="Calibri" panose="020F0502020204030204" pitchFamily="34" charset="0"/>
              </a:rPr>
              <a:t>covers the insurance costs for the banned scheme and in the past have provided </a:t>
            </a:r>
          </a:p>
          <a:p>
            <a:r>
              <a:rPr lang="en-GB" sz="1200" dirty="0">
                <a:solidFill>
                  <a:srgbClr val="000000"/>
                </a:solidFill>
                <a:latin typeface="Calibri" panose="020F0502020204030204" pitchFamily="34" charset="0"/>
                <a:cs typeface="Calibri" panose="020F0502020204030204" pitchFamily="34" charset="0"/>
              </a:rPr>
              <a:t>accredited training courses for venue staff to attend. </a:t>
            </a:r>
            <a:r>
              <a:rPr lang="en-GB" sz="1200" b="0" i="0" u="none" strike="noStrike" dirty="0">
                <a:solidFill>
                  <a:srgbClr val="000000"/>
                </a:solidFill>
                <a:effectLst/>
                <a:latin typeface="Calibri" panose="020F0502020204030204" pitchFamily="34" charset="0"/>
                <a:cs typeface="Calibri" panose="020F0502020204030204" pitchFamily="34" charset="0"/>
              </a:rPr>
              <a:t> </a:t>
            </a:r>
            <a:endParaRPr lang="en-US" sz="1200" dirty="0">
              <a:solidFill>
                <a:srgbClr val="153D50"/>
              </a:solidFill>
              <a:latin typeface="Calibri" panose="020F0502020204030204" pitchFamily="34" charset="0"/>
              <a:cs typeface="Calibri" panose="020F0502020204030204" pitchFamily="34" charset="0"/>
            </a:endParaRPr>
          </a:p>
        </p:txBody>
      </p:sp>
      <p:pic>
        <p:nvPicPr>
          <p:cNvPr id="7" name="Picture 6" descr="A group of people sitting on chairs under a tree&#10;&#10;AI-generated content may be incorrect.">
            <a:extLst>
              <a:ext uri="{FF2B5EF4-FFF2-40B4-BE49-F238E27FC236}">
                <a16:creationId xmlns:a16="http://schemas.microsoft.com/office/drawing/2014/main" id="{D9A2C71E-5A47-668A-3126-5A5C08605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2395" y="1729334"/>
            <a:ext cx="3408947" cy="491466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22517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055DBD167D94D46AEF9C5FCD806502E" ma:contentTypeVersion="18" ma:contentTypeDescription="Create a new document." ma:contentTypeScope="" ma:versionID="c286c7ab3e7338b96949e0907310ce08">
  <xsd:schema xmlns:xsd="http://www.w3.org/2001/XMLSchema" xmlns:xs="http://www.w3.org/2001/XMLSchema" xmlns:p="http://schemas.microsoft.com/office/2006/metadata/properties" xmlns:ns2="8bdf2346-ae56-42ad-af6b-f5e938b45b90" xmlns:ns3="969cbf5d-2c86-425b-bc8a-b43a6f539473" targetNamespace="http://schemas.microsoft.com/office/2006/metadata/properties" ma:root="true" ma:fieldsID="e1d0a9a4a27f48fd918bfd474365910b" ns2:_="" ns3:_="">
    <xsd:import namespace="8bdf2346-ae56-42ad-af6b-f5e938b45b90"/>
    <xsd:import namespace="969cbf5d-2c86-425b-bc8a-b43a6f539473"/>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3:SharedWithUsers" minOccurs="0"/>
                <xsd:element ref="ns3:SharedWithDetails" minOccurs="0"/>
                <xsd:element ref="ns2:MediaLengthInSeconds" minOccurs="0"/>
                <xsd:element ref="ns2:MediaServiceObjectDetectorVersions" minOccurs="0"/>
                <xsd:element ref="ns2:lcf76f155ced4ddcb4097134ff3c332f" minOccurs="0"/>
                <xsd:element ref="ns3:TaxCatchAll"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df2346-ae56-42ad-af6b-f5e938b45b9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4" nillable="true" ma:displayName="MediaServiceDateTaken" ma:hidden="true" ma:internalName="MediaServiceDateTaken"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e798ec3-4348-4143-a101-b2e0190e065c" ma:termSetId="09814cd3-568e-fe90-9814-8d621ff8fb84" ma:anchorId="fba54fb3-c3e1-fe81-a776-ca4b69148c4d" ma:open="true" ma:isKeyword="false">
      <xsd:complexType>
        <xsd:sequence>
          <xsd:element ref="pc:Terms" minOccurs="0" maxOccurs="1"/>
        </xsd:sequence>
      </xsd:complex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69cbf5d-2c86-425b-bc8a-b43a6f539473"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0ffedd87-061e-44c6-93d8-635e48d9b0f1}" ma:internalName="TaxCatchAll" ma:showField="CatchAllData" ma:web="969cbf5d-2c86-425b-bc8a-b43a6f53947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969cbf5d-2c86-425b-bc8a-b43a6f539473">
      <UserInfo>
        <DisplayName>Leah Perkins</DisplayName>
        <AccountId>76</AccountId>
        <AccountType/>
      </UserInfo>
      <UserInfo>
        <DisplayName>Christina Rowe</DisplayName>
        <AccountId>23</AccountId>
        <AccountType/>
      </UserInfo>
    </SharedWithUsers>
    <TaxCatchAll xmlns="969cbf5d-2c86-425b-bc8a-b43a6f539473" xsi:nil="true"/>
    <lcf76f155ced4ddcb4097134ff3c332f xmlns="8bdf2346-ae56-42ad-af6b-f5e938b45b90">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97AEAF14-A7AE-481C-8564-CB5144B0928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bdf2346-ae56-42ad-af6b-f5e938b45b90"/>
    <ds:schemaRef ds:uri="969cbf5d-2c86-425b-bc8a-b43a6f53947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DC34A97A-5BB0-45E5-BD76-400487886B06}">
  <ds:schemaRefs>
    <ds:schemaRef ds:uri="http://schemas.microsoft.com/office/2006/metadata/properties"/>
    <ds:schemaRef ds:uri="http://purl.org/dc/elements/1.1/"/>
    <ds:schemaRef ds:uri="http://schemas.microsoft.com/office/2006/documentManagement/types"/>
    <ds:schemaRef ds:uri="http://www.w3.org/XML/1998/namespace"/>
    <ds:schemaRef ds:uri="http://purl.org/dc/terms/"/>
    <ds:schemaRef ds:uri="http://purl.org/dc/dcmitype/"/>
    <ds:schemaRef ds:uri="http://schemas.microsoft.com/office/infopath/2007/PartnerControls"/>
    <ds:schemaRef ds:uri="http://schemas.openxmlformats.org/package/2006/metadata/core-properties"/>
    <ds:schemaRef ds:uri="969cbf5d-2c86-425b-bc8a-b43a6f539473"/>
    <ds:schemaRef ds:uri="8bdf2346-ae56-42ad-af6b-f5e938b45b90"/>
  </ds:schemaRefs>
</ds:datastoreItem>
</file>

<file path=customXml/itemProps3.xml><?xml version="1.0" encoding="utf-8"?>
<ds:datastoreItem xmlns:ds="http://schemas.openxmlformats.org/officeDocument/2006/customXml" ds:itemID="{CA5F9623-C0A1-453B-A8E4-A02530E2CDB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956</TotalTime>
  <Words>3881</Words>
  <Application>Microsoft Macintosh PowerPoint</Application>
  <PresentationFormat>Widescreen</PresentationFormat>
  <Paragraphs>301</Paragraphs>
  <Slides>33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33</vt:i4>
      </vt:variant>
    </vt:vector>
  </HeadingPairs>
  <TitlesOfParts>
    <vt:vector size="39" baseType="lpstr">
      <vt:lpstr>Aptos</vt:lpstr>
      <vt:lpstr>Arial</vt:lpstr>
      <vt:lpstr>Calibri</vt:lpstr>
      <vt:lpstr>Calibri Light</vt:lpstr>
      <vt:lpstr>Symbol</vt:lpstr>
      <vt:lpstr>Office Theme</vt:lpstr>
      <vt:lpstr>BedfordBID virtual AGM February 2025</vt:lpstr>
      <vt:lpstr>BedfordBID virtual AGM February 2025 2023/24 Annual Review </vt:lpstr>
      <vt:lpstr>BedfordBID virtual AGM February 2025 2023/24 Annual Review document recap</vt:lpstr>
      <vt:lpstr>BedfordBID virtual AGM February 2025 2023/24 Annual Review document recap</vt:lpstr>
      <vt:lpstr>BedfordBID virtual AGM February 2025 2023/24 Annual Review document recap</vt:lpstr>
      <vt:lpstr>BedfordBID virtual AGM February 2025 2023/24 Annual Review document recap </vt:lpstr>
      <vt:lpstr>BedfordBID virtual AGM February 2025 2023/24 Annual Review document recap</vt:lpstr>
      <vt:lpstr>BedfordBID virtual AGM February 2025 2023/24 Annual Review document recap </vt:lpstr>
      <vt:lpstr>BedfordBID virtual AGM February 2025 2023/24 Annual Review document recap </vt:lpstr>
      <vt:lpstr>BedfordBID virtual AGM February 2025 2023/24 Annual Review document recap </vt:lpstr>
      <vt:lpstr>BedfordBID virtual AGM February 2025 2023/24 Annual Review document recap </vt:lpstr>
      <vt:lpstr>BedfordBID virtual AGM February 2025 2023/24 Annual Review document recap </vt:lpstr>
      <vt:lpstr>BedfordBID virtual AGM February 2025 2023/24 Annual Review document recap</vt:lpstr>
      <vt:lpstr>BedfordBID virtual AGM February 2025 2023/24 Annual Review document recap</vt:lpstr>
      <vt:lpstr>BedfordBID virtual AGM February 2025 2024/5 interim review  Update 29/01/2025</vt:lpstr>
      <vt:lpstr>BedfordBID virtual AGM February 2025 2024/5 interim review </vt:lpstr>
      <vt:lpstr>BedfordBID virtual AGM February 2025 2024/25 Annual Review activity interim snapshot</vt:lpstr>
      <vt:lpstr>BedfordBID virtual AGM February 2025 2024/25 Annual Review activity interim snapshot</vt:lpstr>
      <vt:lpstr> BedfordBID virtual AGM February 2025 2024/25 Annual Review activity interim snapshot  </vt:lpstr>
      <vt:lpstr>BedfordBID virtual AGM February 2025 2024/25 Annual Review activity interim snapshot  Love Bedford: Marketing &amp; Promotions</vt:lpstr>
      <vt:lpstr>BedfordBID virtual AGM February 2025 2024/25 Annual Review activity interim snapshot  Social Media Performance Overview</vt:lpstr>
      <vt:lpstr>BedfordBID virtual AGM February 2025 2024/25 Annual Review activity interim snapshot  Engagement B2B</vt:lpstr>
      <vt:lpstr>BedfordBID virtual AGM February 2025 2024/25 Annual Review activity interim snapshot  BedfordBID promotions, interventions and activities 2024</vt:lpstr>
      <vt:lpstr>BedfordBID virtual AGM February 2025 2024/25 Annual Review activity interim snapshot BedfordBID promotions, interventions and activities 2024</vt:lpstr>
      <vt:lpstr>BedfordBID virtual AGM February 2025 2024/25 Annual Review activity interim snapshot BedfordBID promotions, interventions and activities 2024</vt:lpstr>
      <vt:lpstr>BedfordBID virtual AGM February 2025 2024/25 Annual Review activity interim snapshot BedfordBID promotions, interventions and activities 2024</vt:lpstr>
      <vt:lpstr>BedfordBID virtual AGM February 2025 2024/25 Annual Review activity interim snapshot</vt:lpstr>
      <vt:lpstr>BedfordBID virtual AGM February 2025 BedfordBID closure 31st March 2025</vt:lpstr>
      <vt:lpstr>BedfordBID virtual AGM February 2025 BedfordBID closure 31st March 2025</vt:lpstr>
      <vt:lpstr>PowerPoint Presentation</vt:lpstr>
      <vt:lpstr>BedfordBID virtual AGM February 2025 BedfordBID closure 31st March 2025 Governance and Transparency</vt:lpstr>
      <vt:lpstr>BedfordBID virtual AGM February 2025 BedfordBID closure 31st March 2025</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Christina Rowe</dc:creator>
  <cp:lastModifiedBy>Doug Dawson</cp:lastModifiedBy>
  <cp:revision>299</cp:revision>
  <dcterms:created xsi:type="dcterms:W3CDTF">2021-01-13T15:24:13Z</dcterms:created>
  <dcterms:modified xsi:type="dcterms:W3CDTF">2025-02-11T15:08:43Z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0x0101009055DBD167D94D46AEF9C5FCD806502E</vt:lpwstr>
  </property>
  <property fmtid="{D5CDD505-2E9C-101B-9397-08002B2CF9AE}" pid="3" name="MediaServiceImageTags">
    <vt:lpwstr/>
  </property>
</Properties>
</file>